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y="2880000" cx="1800000"/>
  <p:notesSz cx="6858000" cy="9144000"/>
  <p:embeddedFontLst>
    <p:embeddedFont>
      <p:font typeface="Overpass"/>
      <p:regular r:id="rId43"/>
      <p:bold r:id="rId44"/>
      <p:italic r:id="rId45"/>
      <p:boldItalic r:id="rId46"/>
    </p:embeddedFont>
    <p:embeddedFont>
      <p:font typeface="Overpass SemiBold"/>
      <p:regular r:id="rId47"/>
      <p:bold r:id="rId48"/>
      <p:italic r:id="rId49"/>
      <p:boldItalic r:id="rId50"/>
    </p:embeddedFont>
    <p:embeddedFont>
      <p:font typeface="Overpass Medium"/>
      <p:regular r:id="rId51"/>
      <p:bold r:id="rId52"/>
      <p:italic r:id="rId53"/>
      <p:boldItalic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907">
          <p15:clr>
            <a:srgbClr val="747775"/>
          </p15:clr>
        </p15:guide>
        <p15:guide id="2" pos="56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907" orient="horz"/>
        <p:guide pos="567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font" Target="fonts/Overpass-bold.fntdata"/><Relationship Id="rId43" Type="http://schemas.openxmlformats.org/officeDocument/2006/relationships/font" Target="fonts/Overpass-regular.fntdata"/><Relationship Id="rId46" Type="http://schemas.openxmlformats.org/officeDocument/2006/relationships/font" Target="fonts/Overpass-boldItalic.fntdata"/><Relationship Id="rId45" Type="http://schemas.openxmlformats.org/officeDocument/2006/relationships/font" Target="fonts/Overpass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OverpassSemiBold-bold.fntdata"/><Relationship Id="rId47" Type="http://schemas.openxmlformats.org/officeDocument/2006/relationships/font" Target="fonts/OverpassSemiBold-regular.fntdata"/><Relationship Id="rId49" Type="http://schemas.openxmlformats.org/officeDocument/2006/relationships/font" Target="fonts/OverpassSemiBol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OverpassMedium-regular.fntdata"/><Relationship Id="rId50" Type="http://schemas.openxmlformats.org/officeDocument/2006/relationships/font" Target="fonts/OverpassSemiBold-boldItalic.fntdata"/><Relationship Id="rId53" Type="http://schemas.openxmlformats.org/officeDocument/2006/relationships/font" Target="fonts/OverpassMedium-italic.fntdata"/><Relationship Id="rId52" Type="http://schemas.openxmlformats.org/officeDocument/2006/relationships/font" Target="fonts/OverpassMedium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54" Type="http://schemas.openxmlformats.org/officeDocument/2006/relationships/font" Target="fonts/OverpassMedium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c5ce155e6a_0_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c5ce155e6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30b8a6b86d_0_35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30b8a6b86d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30b8a6b86d_0_45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30b8a6b86d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30b8a6b86d_0_55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30b8a6b86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30b8a6b86d_0_65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30b8a6b86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3e4c6f72b3_0_13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3e4c6f72b3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30b8a6b86d_0_87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30b8a6b86d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30b8a6b86d_0_98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230b8a6b86d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30b8a6b86d_0_109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30b8a6b86d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30b8a6b86d_0_119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30b8a6b86d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375aec8bfa_1_69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375aec8bfa_1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3a1d1f5359_0_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3a1d1f535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375aec8bfa_1_12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375aec8bfa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30b8a6b86d_0_129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30b8a6b86d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30b8a6b86d_0_153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230b8a6b86d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30b8a6b86d_0_14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230b8a6b86d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30b8a6b86d_0_163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230b8a6b86d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30b8a6b86d_0_175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30b8a6b86d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30b8a6b86d_0_184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230b8a6b86d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30b8a6b86d_0_193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230b8a6b86d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230b8a6b86d_0_202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230b8a6b86d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30b8a6b86d_0_211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230b8a6b86d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375aec8bfa_1_22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375aec8bfa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30b8a6b86d_0_225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230b8a6b86d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30b8a6b86d_0_244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30b8a6b86d_0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230b8a6b86d_0_26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230b8a6b86d_0_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30b8a6b86d_0_268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230b8a6b86d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230b8a6b86d_0_252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230b8a6b86d_0_2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230b8a6b86d_0_236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230b8a6b86d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311b2f806d_0_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2311b2f806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2c2066d7e01_0_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2c2066d7e0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375aec8bfa_1_38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375aec8bfa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3d05b20f94_0_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3d05b20f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375aec8bfa_1_52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375aec8bfa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3e4c6f72b3_0_91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3e4c6f72b3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991c4ce950_0_0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991c4ce95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30b8a6b86d_0_25:notes"/>
          <p:cNvSpPr/>
          <p:nvPr>
            <p:ph idx="2" type="sldImg"/>
          </p:nvPr>
        </p:nvSpPr>
        <p:spPr>
          <a:xfrm>
            <a:off x="2357762" y="685800"/>
            <a:ext cx="21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30b8a6b86d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61360" y="416910"/>
            <a:ext cx="1677300" cy="1149300"/>
          </a:xfrm>
          <a:prstGeom prst="rect">
            <a:avLst/>
          </a:prstGeom>
        </p:spPr>
        <p:txBody>
          <a:bodyPr anchorCtr="0" anchor="b" bIns="29050" lIns="29050" spcFirstLastPara="1" rIns="29050" wrap="square" tIns="29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61358" y="1586912"/>
            <a:ext cx="1677300" cy="4437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61358" y="619353"/>
            <a:ext cx="1677300" cy="1099500"/>
          </a:xfrm>
          <a:prstGeom prst="rect">
            <a:avLst/>
          </a:prstGeom>
        </p:spPr>
        <p:txBody>
          <a:bodyPr anchorCtr="0" anchor="b" bIns="29050" lIns="29050" spcFirstLastPara="1" rIns="29050" wrap="square" tIns="29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61358" y="1765025"/>
            <a:ext cx="1677300" cy="7284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indent="-266700" lvl="0" marL="457200" algn="ctr">
              <a:spcBef>
                <a:spcPts val="0"/>
              </a:spcBef>
              <a:spcAft>
                <a:spcPts val="0"/>
              </a:spcAft>
              <a:buSzPts val="600"/>
              <a:buChar char="●"/>
              <a:defRPr/>
            </a:lvl1pPr>
            <a:lvl2pPr indent="-254000" lvl="1" marL="914400" algn="ctr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2pPr>
            <a:lvl3pPr indent="-254000" lvl="2" marL="1371600" algn="ctr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3pPr>
            <a:lvl4pPr indent="-254000" lvl="3" marL="1828800" algn="ctr">
              <a:spcBef>
                <a:spcPts val="0"/>
              </a:spcBef>
              <a:spcAft>
                <a:spcPts val="0"/>
              </a:spcAft>
              <a:buSzPts val="400"/>
              <a:buChar char="●"/>
              <a:defRPr/>
            </a:lvl4pPr>
            <a:lvl5pPr indent="-254000" lvl="4" marL="2286000" algn="ctr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5pPr>
            <a:lvl6pPr indent="-254000" lvl="5" marL="2743200" algn="ctr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6pPr>
            <a:lvl7pPr indent="-254000" lvl="6" marL="3200400" algn="ctr">
              <a:spcBef>
                <a:spcPts val="0"/>
              </a:spcBef>
              <a:spcAft>
                <a:spcPts val="0"/>
              </a:spcAft>
              <a:buSzPts val="400"/>
              <a:buChar char="●"/>
              <a:defRPr/>
            </a:lvl7pPr>
            <a:lvl8pPr indent="-254000" lvl="7" marL="3657600" algn="ctr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8pPr>
            <a:lvl9pPr indent="-254000" lvl="8" marL="4114800" algn="ctr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1358" y="1204325"/>
            <a:ext cx="1677300" cy="4713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61358" y="249183"/>
            <a:ext cx="1677300" cy="3207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61358" y="645305"/>
            <a:ext cx="1677300" cy="19128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Char char="●"/>
              <a:defRPr/>
            </a:lvl1pPr>
            <a:lvl2pPr indent="-254000" lvl="1" marL="914400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2pPr>
            <a:lvl3pPr indent="-254000" lvl="2" marL="1371600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3pPr>
            <a:lvl4pPr indent="-254000" lvl="3" marL="1828800">
              <a:spcBef>
                <a:spcPts val="0"/>
              </a:spcBef>
              <a:spcAft>
                <a:spcPts val="0"/>
              </a:spcAft>
              <a:buSzPts val="400"/>
              <a:buChar char="●"/>
              <a:defRPr/>
            </a:lvl4pPr>
            <a:lvl5pPr indent="-254000" lvl="4" marL="2286000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5pPr>
            <a:lvl6pPr indent="-254000" lvl="5" marL="2743200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6pPr>
            <a:lvl7pPr indent="-254000" lvl="6" marL="3200400">
              <a:spcBef>
                <a:spcPts val="0"/>
              </a:spcBef>
              <a:spcAft>
                <a:spcPts val="0"/>
              </a:spcAft>
              <a:buSzPts val="400"/>
              <a:buChar char="●"/>
              <a:defRPr/>
            </a:lvl7pPr>
            <a:lvl8pPr indent="-254000" lvl="7" marL="3657600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8pPr>
            <a:lvl9pPr indent="-254000" lvl="8" marL="4114800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61358" y="249183"/>
            <a:ext cx="1677300" cy="3207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61358" y="645305"/>
            <a:ext cx="787500" cy="19128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indent="-254000" lvl="0" marL="4572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1pPr>
            <a:lvl2pPr indent="-254000" lvl="1" marL="9144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2pPr>
            <a:lvl3pPr indent="-254000" lvl="2" marL="13716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3pPr>
            <a:lvl4pPr indent="-254000" lvl="3" marL="18288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4pPr>
            <a:lvl5pPr indent="-254000" lvl="4" marL="22860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5pPr>
            <a:lvl6pPr indent="-254000" lvl="5" marL="27432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6pPr>
            <a:lvl7pPr indent="-254000" lvl="6" marL="32004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7pPr>
            <a:lvl8pPr indent="-254000" lvl="7" marL="36576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8pPr>
            <a:lvl9pPr indent="-254000" lvl="8" marL="41148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951260" y="645305"/>
            <a:ext cx="787500" cy="19128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indent="-254000" lvl="0" marL="4572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1pPr>
            <a:lvl2pPr indent="-254000" lvl="1" marL="9144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2pPr>
            <a:lvl3pPr indent="-254000" lvl="2" marL="13716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3pPr>
            <a:lvl4pPr indent="-254000" lvl="3" marL="18288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4pPr>
            <a:lvl5pPr indent="-254000" lvl="4" marL="22860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5pPr>
            <a:lvl6pPr indent="-254000" lvl="5" marL="27432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6pPr>
            <a:lvl7pPr indent="-254000" lvl="6" marL="32004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7pPr>
            <a:lvl8pPr indent="-254000" lvl="7" marL="36576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8pPr>
            <a:lvl9pPr indent="-254000" lvl="8" marL="41148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61358" y="249183"/>
            <a:ext cx="1677300" cy="3207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61358" y="311097"/>
            <a:ext cx="552900" cy="423000"/>
          </a:xfrm>
          <a:prstGeom prst="rect">
            <a:avLst/>
          </a:prstGeom>
        </p:spPr>
        <p:txBody>
          <a:bodyPr anchorCtr="0" anchor="b" bIns="29050" lIns="29050" spcFirstLastPara="1" rIns="29050" wrap="square" tIns="29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61358" y="778079"/>
            <a:ext cx="552900" cy="17802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indent="-254000" lvl="0" marL="4572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1pPr>
            <a:lvl2pPr indent="-254000" lvl="1" marL="9144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2pPr>
            <a:lvl3pPr indent="-254000" lvl="2" marL="13716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3pPr>
            <a:lvl4pPr indent="-254000" lvl="3" marL="18288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4pPr>
            <a:lvl5pPr indent="-254000" lvl="4" marL="22860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5pPr>
            <a:lvl6pPr indent="-254000" lvl="5" marL="27432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6pPr>
            <a:lvl7pPr indent="-254000" lvl="6" marL="3200400">
              <a:spcBef>
                <a:spcPts val="0"/>
              </a:spcBef>
              <a:spcAft>
                <a:spcPts val="0"/>
              </a:spcAft>
              <a:buSzPts val="400"/>
              <a:buChar char="●"/>
              <a:defRPr sz="400"/>
            </a:lvl7pPr>
            <a:lvl8pPr indent="-254000" lvl="7" marL="3657600">
              <a:spcBef>
                <a:spcPts val="0"/>
              </a:spcBef>
              <a:spcAft>
                <a:spcPts val="0"/>
              </a:spcAft>
              <a:buSzPts val="400"/>
              <a:buChar char="○"/>
              <a:defRPr sz="400"/>
            </a:lvl8pPr>
            <a:lvl9pPr indent="-254000" lvl="8" marL="4114800">
              <a:spcBef>
                <a:spcPts val="0"/>
              </a:spcBef>
              <a:spcAft>
                <a:spcPts val="0"/>
              </a:spcAft>
              <a:buSzPts val="400"/>
              <a:buChar char="■"/>
              <a:defRPr sz="4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96506" y="252052"/>
            <a:ext cx="1253400" cy="229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900000" y="-70"/>
            <a:ext cx="900000" cy="288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29050" lIns="29050" spcFirstLastPara="1" rIns="29050" wrap="square" tIns="29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52264" y="690492"/>
            <a:ext cx="796200" cy="830100"/>
          </a:xfrm>
          <a:prstGeom prst="rect">
            <a:avLst/>
          </a:prstGeom>
        </p:spPr>
        <p:txBody>
          <a:bodyPr anchorCtr="0" anchor="b" bIns="29050" lIns="29050" spcFirstLastPara="1" rIns="29050" wrap="square" tIns="29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ctr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52264" y="1569526"/>
            <a:ext cx="796200" cy="6915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972343" y="405431"/>
            <a:ext cx="755400" cy="20691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Char char="●"/>
              <a:defRPr/>
            </a:lvl1pPr>
            <a:lvl2pPr indent="-254000" lvl="1" marL="914400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2pPr>
            <a:lvl3pPr indent="-254000" lvl="2" marL="1371600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3pPr>
            <a:lvl4pPr indent="-254000" lvl="3" marL="1828800">
              <a:spcBef>
                <a:spcPts val="0"/>
              </a:spcBef>
              <a:spcAft>
                <a:spcPts val="0"/>
              </a:spcAft>
              <a:buSzPts val="400"/>
              <a:buChar char="●"/>
              <a:defRPr/>
            </a:lvl4pPr>
            <a:lvl5pPr indent="-254000" lvl="4" marL="2286000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5pPr>
            <a:lvl6pPr indent="-254000" lvl="5" marL="2743200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6pPr>
            <a:lvl7pPr indent="-254000" lvl="6" marL="3200400">
              <a:spcBef>
                <a:spcPts val="0"/>
              </a:spcBef>
              <a:spcAft>
                <a:spcPts val="0"/>
              </a:spcAft>
              <a:buSzPts val="400"/>
              <a:buChar char="●"/>
              <a:defRPr/>
            </a:lvl7pPr>
            <a:lvl8pPr indent="-254000" lvl="7" marL="3657600">
              <a:spcBef>
                <a:spcPts val="0"/>
              </a:spcBef>
              <a:spcAft>
                <a:spcPts val="0"/>
              </a:spcAft>
              <a:buSzPts val="400"/>
              <a:buChar char="○"/>
              <a:defRPr/>
            </a:lvl8pPr>
            <a:lvl9pPr indent="-254000" lvl="8" marL="4114800">
              <a:spcBef>
                <a:spcPts val="0"/>
              </a:spcBef>
              <a:spcAft>
                <a:spcPts val="0"/>
              </a:spcAft>
              <a:buSzPts val="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61358" y="2368826"/>
            <a:ext cx="1180800" cy="3387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</p:spPr>
        <p:txBody>
          <a:bodyPr anchorCtr="0" anchor="ctr" bIns="29050" lIns="29050" spcFirstLastPara="1" rIns="29050" wrap="square" tIns="29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1358" y="249183"/>
            <a:ext cx="1677300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29050" lIns="29050" spcFirstLastPara="1" rIns="29050" wrap="square" tIns="29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1358" y="645305"/>
            <a:ext cx="1677300" cy="19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29050" lIns="29050" spcFirstLastPara="1" rIns="29050" wrap="square" tIns="29050">
            <a:normAutofit/>
          </a:bodyPr>
          <a:lstStyle>
            <a:lvl1pPr indent="-2667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540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○"/>
              <a:defRPr sz="400">
                <a:solidFill>
                  <a:schemeClr val="dk2"/>
                </a:solidFill>
              </a:defRPr>
            </a:lvl2pPr>
            <a:lvl3pPr indent="-2540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■"/>
              <a:defRPr sz="400">
                <a:solidFill>
                  <a:schemeClr val="dk2"/>
                </a:solidFill>
              </a:defRPr>
            </a:lvl3pPr>
            <a:lvl4pPr indent="-2540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●"/>
              <a:defRPr sz="400">
                <a:solidFill>
                  <a:schemeClr val="dk2"/>
                </a:solidFill>
              </a:defRPr>
            </a:lvl4pPr>
            <a:lvl5pPr indent="-2540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○"/>
              <a:defRPr sz="400">
                <a:solidFill>
                  <a:schemeClr val="dk2"/>
                </a:solidFill>
              </a:defRPr>
            </a:lvl5pPr>
            <a:lvl6pPr indent="-2540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■"/>
              <a:defRPr sz="400">
                <a:solidFill>
                  <a:schemeClr val="dk2"/>
                </a:solidFill>
              </a:defRPr>
            </a:lvl6pPr>
            <a:lvl7pPr indent="-2540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●"/>
              <a:defRPr sz="400">
                <a:solidFill>
                  <a:schemeClr val="dk2"/>
                </a:solidFill>
              </a:defRPr>
            </a:lvl7pPr>
            <a:lvl8pPr indent="-2540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○"/>
              <a:defRPr sz="400">
                <a:solidFill>
                  <a:schemeClr val="dk2"/>
                </a:solidFill>
              </a:defRPr>
            </a:lvl8pPr>
            <a:lvl9pPr indent="-2540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"/>
              <a:buChar char="■"/>
              <a:defRPr sz="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667807" y="2611075"/>
            <a:ext cx="108000" cy="22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9050" lIns="29050" spcFirstLastPara="1" rIns="29050" wrap="square" tIns="29050">
            <a:normAutofit/>
          </a:bodyPr>
          <a:lstStyle>
            <a:lvl1pPr lvl="0" algn="r">
              <a:buNone/>
              <a:defRPr sz="300">
                <a:solidFill>
                  <a:schemeClr val="dk2"/>
                </a:solidFill>
              </a:defRPr>
            </a:lvl1pPr>
            <a:lvl2pPr lvl="1" algn="r">
              <a:buNone/>
              <a:defRPr sz="300">
                <a:solidFill>
                  <a:schemeClr val="dk2"/>
                </a:solidFill>
              </a:defRPr>
            </a:lvl2pPr>
            <a:lvl3pPr lvl="2" algn="r">
              <a:buNone/>
              <a:defRPr sz="300">
                <a:solidFill>
                  <a:schemeClr val="dk2"/>
                </a:solidFill>
              </a:defRPr>
            </a:lvl3pPr>
            <a:lvl4pPr lvl="3" algn="r">
              <a:buNone/>
              <a:defRPr sz="300">
                <a:solidFill>
                  <a:schemeClr val="dk2"/>
                </a:solidFill>
              </a:defRPr>
            </a:lvl4pPr>
            <a:lvl5pPr lvl="4" algn="r">
              <a:buNone/>
              <a:defRPr sz="300">
                <a:solidFill>
                  <a:schemeClr val="dk2"/>
                </a:solidFill>
              </a:defRPr>
            </a:lvl5pPr>
            <a:lvl6pPr lvl="5" algn="r">
              <a:buNone/>
              <a:defRPr sz="300">
                <a:solidFill>
                  <a:schemeClr val="dk2"/>
                </a:solidFill>
              </a:defRPr>
            </a:lvl6pPr>
            <a:lvl7pPr lvl="6" algn="r">
              <a:buNone/>
              <a:defRPr sz="300">
                <a:solidFill>
                  <a:schemeClr val="dk2"/>
                </a:solidFill>
              </a:defRPr>
            </a:lvl7pPr>
            <a:lvl8pPr lvl="7" algn="r">
              <a:buNone/>
              <a:defRPr sz="300">
                <a:solidFill>
                  <a:schemeClr val="dk2"/>
                </a:solidFill>
              </a:defRPr>
            </a:lvl8pPr>
            <a:lvl9pPr lvl="8" algn="r">
              <a:buNone/>
              <a:defRPr sz="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345050" y="1157950"/>
            <a:ext cx="999300" cy="1281300"/>
          </a:xfrm>
          <a:prstGeom prst="rect">
            <a:avLst/>
          </a:prstGeom>
        </p:spPr>
        <p:txBody>
          <a:bodyPr anchorCtr="0" anchor="t" bIns="29050" lIns="29050" spcFirstLastPara="1" rIns="29050" wrap="square" tIns="29050">
            <a:normAutofit fontScale="25000" lnSpcReduction="1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nl" sz="2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LET OP: </a:t>
            </a:r>
            <a:endParaRPr sz="26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lang="nl" sz="19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De plaatjes in dit document zijn niet allemaal professioneel op copyright gecontroleerd. Het team dat het samenstelde heeft wel moeite gedaan om met open-source plaatjes te werken maar of ze allemaal publiek domein zijn is niet 100% zeker.</a:t>
            </a:r>
            <a:endParaRPr sz="19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lang="nl" sz="19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Tijdens de experimenten die de DoeTank deed zijn deze plaatjes op korte termijn verzameld en alleen in een kleine groep gedeeld.</a:t>
            </a:r>
            <a:endParaRPr sz="19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 sz="19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rPr lang="nl" sz="19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Zorg ervoor dat je in het kaartspel voor jouw project werkt met eigen werk of met plaatjes waarvan het copyright geregeld is. </a:t>
            </a:r>
            <a:endParaRPr sz="26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>
                <a:solidFill>
                  <a:schemeClr val="dk1"/>
                </a:solidFill>
                <a:latin typeface="Overpass SemiBold"/>
                <a:ea typeface="Overpass SemiBold"/>
                <a:cs typeface="Overpass SemiBold"/>
                <a:sym typeface="Overpass SemiBold"/>
              </a:rPr>
              <a:t>Voorbeeldkaartjes kaartspel ‘plan voor je woning’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2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2"/>
          <p:cNvSpPr txBox="1"/>
          <p:nvPr/>
        </p:nvSpPr>
        <p:spPr>
          <a:xfrm>
            <a:off x="230075" y="2097000"/>
            <a:ext cx="139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Hemelwater</a:t>
            </a:r>
            <a:endParaRPr sz="1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afvoer</a:t>
            </a:r>
            <a:endParaRPr sz="1300"/>
          </a:p>
        </p:txBody>
      </p:sp>
      <p:pic>
        <p:nvPicPr>
          <p:cNvPr id="139" name="Google Shape;13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38" y="126475"/>
            <a:ext cx="614675" cy="36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2"/>
          <p:cNvSpPr txBox="1"/>
          <p:nvPr/>
        </p:nvSpPr>
        <p:spPr>
          <a:xfrm>
            <a:off x="212250" y="490575"/>
            <a:ext cx="137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Infrastructuur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141" name="Google Shape;141;p22"/>
          <p:cNvPicPr preferRelativeResize="0"/>
          <p:nvPr/>
        </p:nvPicPr>
        <p:blipFill rotWithShape="1">
          <a:blip r:embed="rId4">
            <a:alphaModFix/>
          </a:blip>
          <a:srcRect b="5455" l="0" r="0" t="0"/>
          <a:stretch/>
        </p:blipFill>
        <p:spPr>
          <a:xfrm>
            <a:off x="470625" y="1002463"/>
            <a:ext cx="863699" cy="81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3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3"/>
          <p:cNvSpPr txBox="1"/>
          <p:nvPr/>
        </p:nvSpPr>
        <p:spPr>
          <a:xfrm>
            <a:off x="230075" y="2204850"/>
            <a:ext cx="139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CV-</a:t>
            </a: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lei</a:t>
            </a: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dingen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pic>
        <p:nvPicPr>
          <p:cNvPr id="149" name="Google Shape;14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38" y="126475"/>
            <a:ext cx="614675" cy="36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3"/>
          <p:cNvSpPr txBox="1"/>
          <p:nvPr/>
        </p:nvSpPr>
        <p:spPr>
          <a:xfrm>
            <a:off x="212250" y="490575"/>
            <a:ext cx="137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Infrastructuur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151" name="Google Shape;15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838" y="1013988"/>
            <a:ext cx="1190325" cy="79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4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4"/>
          <p:cNvSpPr txBox="1"/>
          <p:nvPr/>
        </p:nvSpPr>
        <p:spPr>
          <a:xfrm>
            <a:off x="230075" y="2097000"/>
            <a:ext cx="139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Ethernet en WiFi</a:t>
            </a:r>
            <a:endParaRPr sz="1300"/>
          </a:p>
        </p:txBody>
      </p:sp>
      <p:pic>
        <p:nvPicPr>
          <p:cNvPr id="159" name="Google Shape;15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38" y="126475"/>
            <a:ext cx="614675" cy="36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400" y="999173"/>
            <a:ext cx="966125" cy="79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4"/>
          <p:cNvSpPr txBox="1"/>
          <p:nvPr/>
        </p:nvSpPr>
        <p:spPr>
          <a:xfrm>
            <a:off x="212250" y="490575"/>
            <a:ext cx="137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Infrastructuur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5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5"/>
          <p:cNvSpPr txBox="1"/>
          <p:nvPr/>
        </p:nvSpPr>
        <p:spPr>
          <a:xfrm>
            <a:off x="230075" y="2097000"/>
            <a:ext cx="139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Standleidingen en riool</a:t>
            </a:r>
            <a:endParaRPr sz="1300"/>
          </a:p>
        </p:txBody>
      </p:sp>
      <p:pic>
        <p:nvPicPr>
          <p:cNvPr id="169" name="Google Shape;16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38" y="126475"/>
            <a:ext cx="614675" cy="36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5"/>
          <p:cNvSpPr txBox="1"/>
          <p:nvPr/>
        </p:nvSpPr>
        <p:spPr>
          <a:xfrm>
            <a:off x="212250" y="490575"/>
            <a:ext cx="137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Infrastructuur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171" name="Google Shape;171;p25"/>
          <p:cNvPicPr preferRelativeResize="0"/>
          <p:nvPr/>
        </p:nvPicPr>
        <p:blipFill rotWithShape="1">
          <a:blip r:embed="rId4">
            <a:alphaModFix/>
          </a:blip>
          <a:srcRect b="0" l="0" r="11676" t="0"/>
          <a:stretch/>
        </p:blipFill>
        <p:spPr>
          <a:xfrm>
            <a:off x="202874" y="973475"/>
            <a:ext cx="1399200" cy="87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6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6"/>
          <p:cNvSpPr txBox="1"/>
          <p:nvPr/>
        </p:nvSpPr>
        <p:spPr>
          <a:xfrm>
            <a:off x="179400" y="2204850"/>
            <a:ext cx="149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Ventilatiesysteem</a:t>
            </a:r>
            <a:endParaRPr sz="1300"/>
          </a:p>
        </p:txBody>
      </p:sp>
      <p:sp>
        <p:nvSpPr>
          <p:cNvPr id="179" name="Google Shape;179;p26"/>
          <p:cNvSpPr txBox="1"/>
          <p:nvPr/>
        </p:nvSpPr>
        <p:spPr>
          <a:xfrm>
            <a:off x="226500" y="485100"/>
            <a:ext cx="139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Binnenklimaat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180" name="Google Shape;180;p26"/>
          <p:cNvSpPr txBox="1"/>
          <p:nvPr/>
        </p:nvSpPr>
        <p:spPr>
          <a:xfrm>
            <a:off x="101450" y="26450"/>
            <a:ext cx="1604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🍃 ⚙️</a:t>
            </a:r>
            <a:endParaRPr sz="100"/>
          </a:p>
        </p:txBody>
      </p:sp>
      <p:pic>
        <p:nvPicPr>
          <p:cNvPr id="181" name="Google Shape;181;p26"/>
          <p:cNvPicPr preferRelativeResize="0"/>
          <p:nvPr/>
        </p:nvPicPr>
        <p:blipFill rotWithShape="1">
          <a:blip r:embed="rId3">
            <a:alphaModFix/>
          </a:blip>
          <a:srcRect b="13984" l="18304" r="17715" t="12529"/>
          <a:stretch/>
        </p:blipFill>
        <p:spPr>
          <a:xfrm>
            <a:off x="516900" y="922500"/>
            <a:ext cx="773793" cy="888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7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7"/>
          <p:cNvSpPr txBox="1"/>
          <p:nvPr/>
        </p:nvSpPr>
        <p:spPr>
          <a:xfrm>
            <a:off x="230075" y="2097000"/>
            <a:ext cx="139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Inductiekoken &amp; 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Afzuigkap</a:t>
            </a:r>
            <a:endParaRPr sz="1300"/>
          </a:p>
        </p:txBody>
      </p:sp>
      <p:pic>
        <p:nvPicPr>
          <p:cNvPr id="189" name="Google Shape;18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401" y="970138"/>
            <a:ext cx="1399200" cy="881216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7"/>
          <p:cNvSpPr txBox="1"/>
          <p:nvPr/>
        </p:nvSpPr>
        <p:spPr>
          <a:xfrm>
            <a:off x="101450" y="26450"/>
            <a:ext cx="1604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🍃 ⚙️</a:t>
            </a:r>
            <a:endParaRPr sz="100"/>
          </a:p>
        </p:txBody>
      </p:sp>
      <p:sp>
        <p:nvSpPr>
          <p:cNvPr id="191" name="Google Shape;191;p27"/>
          <p:cNvSpPr txBox="1"/>
          <p:nvPr/>
        </p:nvSpPr>
        <p:spPr>
          <a:xfrm>
            <a:off x="226500" y="485100"/>
            <a:ext cx="139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Binnenklimaat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8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8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8"/>
          <p:cNvSpPr txBox="1"/>
          <p:nvPr/>
        </p:nvSpPr>
        <p:spPr>
          <a:xfrm>
            <a:off x="220975" y="2194750"/>
            <a:ext cx="139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Warmte afgifte</a:t>
            </a:r>
            <a:endParaRPr sz="1300"/>
          </a:p>
        </p:txBody>
      </p:sp>
      <p:pic>
        <p:nvPicPr>
          <p:cNvPr id="199" name="Google Shape;19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875" y="972963"/>
            <a:ext cx="801400" cy="87557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8"/>
          <p:cNvSpPr txBox="1"/>
          <p:nvPr/>
        </p:nvSpPr>
        <p:spPr>
          <a:xfrm>
            <a:off x="101450" y="26450"/>
            <a:ext cx="1604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🍃 ⚙️</a:t>
            </a:r>
            <a:endParaRPr sz="100"/>
          </a:p>
        </p:txBody>
      </p:sp>
      <p:sp>
        <p:nvSpPr>
          <p:cNvPr id="201" name="Google Shape;201;p28"/>
          <p:cNvSpPr txBox="1"/>
          <p:nvPr/>
        </p:nvSpPr>
        <p:spPr>
          <a:xfrm>
            <a:off x="226500" y="485100"/>
            <a:ext cx="139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Binnenklimaat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9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9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9"/>
          <p:cNvSpPr txBox="1"/>
          <p:nvPr/>
        </p:nvSpPr>
        <p:spPr>
          <a:xfrm>
            <a:off x="220975" y="2097000"/>
            <a:ext cx="139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Warmtebron</a:t>
            </a:r>
            <a:endParaRPr sz="1300"/>
          </a:p>
        </p:txBody>
      </p:sp>
      <p:sp>
        <p:nvSpPr>
          <p:cNvPr id="209" name="Google Shape;209;p29"/>
          <p:cNvSpPr txBox="1"/>
          <p:nvPr/>
        </p:nvSpPr>
        <p:spPr>
          <a:xfrm>
            <a:off x="101450" y="26450"/>
            <a:ext cx="1604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🍃 ⚙️</a:t>
            </a:r>
            <a:endParaRPr sz="100"/>
          </a:p>
        </p:txBody>
      </p:sp>
      <p:sp>
        <p:nvSpPr>
          <p:cNvPr id="210" name="Google Shape;210;p29"/>
          <p:cNvSpPr txBox="1"/>
          <p:nvPr/>
        </p:nvSpPr>
        <p:spPr>
          <a:xfrm>
            <a:off x="226500" y="485100"/>
            <a:ext cx="139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Binnenklimaat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211" name="Google Shape;21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500" y="949500"/>
            <a:ext cx="905006" cy="922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0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217" name="Google Shape;217;p30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218" name="Google Shape;218;p30"/>
          <p:cNvSpPr txBox="1"/>
          <p:nvPr/>
        </p:nvSpPr>
        <p:spPr>
          <a:xfrm>
            <a:off x="220975" y="2097000"/>
            <a:ext cx="139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Verlichting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219" name="Google Shape;219;p30"/>
          <p:cNvSpPr txBox="1"/>
          <p:nvPr/>
        </p:nvSpPr>
        <p:spPr>
          <a:xfrm>
            <a:off x="122150" y="48510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Slim met stroom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220" name="Google Shape;220;p30"/>
          <p:cNvSpPr txBox="1"/>
          <p:nvPr/>
        </p:nvSpPr>
        <p:spPr>
          <a:xfrm>
            <a:off x="76000" y="58600"/>
            <a:ext cx="1647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⚡ 🔋</a:t>
            </a:r>
            <a:endParaRPr sz="2700"/>
          </a:p>
        </p:txBody>
      </p:sp>
      <p:sp>
        <p:nvSpPr>
          <p:cNvPr id="221" name="Google Shape;221;p30"/>
          <p:cNvSpPr txBox="1"/>
          <p:nvPr/>
        </p:nvSpPr>
        <p:spPr>
          <a:xfrm>
            <a:off x="76075" y="885900"/>
            <a:ext cx="1647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0"/>
              <a:t>💡</a:t>
            </a:r>
            <a:endParaRPr sz="6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1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31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1"/>
          <p:cNvSpPr txBox="1"/>
          <p:nvPr/>
        </p:nvSpPr>
        <p:spPr>
          <a:xfrm>
            <a:off x="220975" y="2097000"/>
            <a:ext cx="139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Huishoudelijke apparaten</a:t>
            </a:r>
            <a:endParaRPr sz="1300"/>
          </a:p>
        </p:txBody>
      </p:sp>
      <p:sp>
        <p:nvSpPr>
          <p:cNvPr id="229" name="Google Shape;229;p31"/>
          <p:cNvSpPr txBox="1"/>
          <p:nvPr/>
        </p:nvSpPr>
        <p:spPr>
          <a:xfrm>
            <a:off x="75975" y="870050"/>
            <a:ext cx="1647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0"/>
              <a:t>📺</a:t>
            </a:r>
            <a:endParaRPr sz="6000"/>
          </a:p>
        </p:txBody>
      </p:sp>
      <p:sp>
        <p:nvSpPr>
          <p:cNvPr id="230" name="Google Shape;230;p31"/>
          <p:cNvSpPr txBox="1"/>
          <p:nvPr/>
        </p:nvSpPr>
        <p:spPr>
          <a:xfrm>
            <a:off x="76000" y="58600"/>
            <a:ext cx="1647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⚡ 🔋</a:t>
            </a:r>
            <a:endParaRPr sz="2700"/>
          </a:p>
        </p:txBody>
      </p:sp>
      <p:sp>
        <p:nvSpPr>
          <p:cNvPr id="231" name="Google Shape;231;p31"/>
          <p:cNvSpPr txBox="1"/>
          <p:nvPr/>
        </p:nvSpPr>
        <p:spPr>
          <a:xfrm>
            <a:off x="122150" y="48510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Slim met stroom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61" name="Google Shape;61;p14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Al klaar!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Wanneer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72000" y="885900"/>
            <a:ext cx="1644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0"/>
              <a:t>✅</a:t>
            </a:r>
            <a:endParaRPr sz="6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2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2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32"/>
          <p:cNvSpPr txBox="1"/>
          <p:nvPr/>
        </p:nvSpPr>
        <p:spPr>
          <a:xfrm>
            <a:off x="220975" y="2097000"/>
            <a:ext cx="139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Moderne Groepenkast</a:t>
            </a:r>
            <a:endParaRPr sz="1300"/>
          </a:p>
        </p:txBody>
      </p:sp>
      <p:pic>
        <p:nvPicPr>
          <p:cNvPr id="239" name="Google Shape;23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6663" y="977312"/>
            <a:ext cx="591618" cy="866876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2"/>
          <p:cNvSpPr txBox="1"/>
          <p:nvPr/>
        </p:nvSpPr>
        <p:spPr>
          <a:xfrm>
            <a:off x="76000" y="58600"/>
            <a:ext cx="1647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⚡ 🔋</a:t>
            </a:r>
            <a:endParaRPr sz="2700"/>
          </a:p>
        </p:txBody>
      </p:sp>
      <p:sp>
        <p:nvSpPr>
          <p:cNvPr id="241" name="Google Shape;241;p32"/>
          <p:cNvSpPr txBox="1"/>
          <p:nvPr/>
        </p:nvSpPr>
        <p:spPr>
          <a:xfrm>
            <a:off x="122150" y="48510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Slim met stroom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3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33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33"/>
          <p:cNvSpPr txBox="1"/>
          <p:nvPr/>
        </p:nvSpPr>
        <p:spPr>
          <a:xfrm>
            <a:off x="122150" y="2097000"/>
            <a:ext cx="1562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Monitoring &amp; 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Load management</a:t>
            </a:r>
            <a:endParaRPr sz="200"/>
          </a:p>
        </p:txBody>
      </p:sp>
      <p:sp>
        <p:nvSpPr>
          <p:cNvPr id="249" name="Google Shape;249;p33"/>
          <p:cNvSpPr txBox="1"/>
          <p:nvPr/>
        </p:nvSpPr>
        <p:spPr>
          <a:xfrm>
            <a:off x="76000" y="58600"/>
            <a:ext cx="1647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⚡ 🔋</a:t>
            </a:r>
            <a:endParaRPr sz="2700"/>
          </a:p>
        </p:txBody>
      </p:sp>
      <p:pic>
        <p:nvPicPr>
          <p:cNvPr id="250" name="Google Shape;25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900" y="1094150"/>
            <a:ext cx="1495201" cy="63318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3"/>
          <p:cNvSpPr txBox="1"/>
          <p:nvPr/>
        </p:nvSpPr>
        <p:spPr>
          <a:xfrm>
            <a:off x="122150" y="48510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Slim met stroom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4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34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34"/>
          <p:cNvSpPr txBox="1"/>
          <p:nvPr/>
        </p:nvSpPr>
        <p:spPr>
          <a:xfrm>
            <a:off x="141200" y="21694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Laadpaal</a:t>
            </a:r>
            <a:endParaRPr sz="200"/>
          </a:p>
        </p:txBody>
      </p:sp>
      <p:pic>
        <p:nvPicPr>
          <p:cNvPr id="259" name="Google Shape;25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424" y="994976"/>
            <a:ext cx="708333" cy="83155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4"/>
          <p:cNvSpPr txBox="1"/>
          <p:nvPr/>
        </p:nvSpPr>
        <p:spPr>
          <a:xfrm>
            <a:off x="76000" y="58600"/>
            <a:ext cx="1647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⚡ 🔋</a:t>
            </a:r>
            <a:endParaRPr sz="2700"/>
          </a:p>
        </p:txBody>
      </p:sp>
      <p:sp>
        <p:nvSpPr>
          <p:cNvPr id="261" name="Google Shape;261;p34"/>
          <p:cNvSpPr txBox="1"/>
          <p:nvPr/>
        </p:nvSpPr>
        <p:spPr>
          <a:xfrm>
            <a:off x="122150" y="48510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Slim met stroom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5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35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35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Opwek</a:t>
            </a:r>
            <a:endParaRPr sz="200"/>
          </a:p>
        </p:txBody>
      </p:sp>
      <p:pic>
        <p:nvPicPr>
          <p:cNvPr id="269" name="Google Shape;26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387" y="1026425"/>
            <a:ext cx="470327" cy="76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5"/>
          <p:cNvSpPr txBox="1"/>
          <p:nvPr/>
        </p:nvSpPr>
        <p:spPr>
          <a:xfrm>
            <a:off x="76000" y="58600"/>
            <a:ext cx="1647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⚡ 🔋</a:t>
            </a:r>
            <a:endParaRPr sz="2700"/>
          </a:p>
        </p:txBody>
      </p:sp>
      <p:sp>
        <p:nvSpPr>
          <p:cNvPr id="271" name="Google Shape;271;p35"/>
          <p:cNvSpPr txBox="1"/>
          <p:nvPr/>
        </p:nvSpPr>
        <p:spPr>
          <a:xfrm>
            <a:off x="122150" y="48510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Slim met stroom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6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E0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277" name="Google Shape;277;p36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36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Vloer</a:t>
            </a:r>
            <a:endParaRPr sz="200"/>
          </a:p>
        </p:txBody>
      </p:sp>
      <p:sp>
        <p:nvSpPr>
          <p:cNvPr id="279" name="Google Shape;279;p36"/>
          <p:cNvSpPr txBox="1"/>
          <p:nvPr/>
        </p:nvSpPr>
        <p:spPr>
          <a:xfrm>
            <a:off x="98813" y="475875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Warme Winterjas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280" name="Google Shape;280;p36"/>
          <p:cNvSpPr txBox="1"/>
          <p:nvPr/>
        </p:nvSpPr>
        <p:spPr>
          <a:xfrm>
            <a:off x="121125" y="58600"/>
            <a:ext cx="1578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🧥 🌬️</a:t>
            </a:r>
            <a:endParaRPr sz="2700">
              <a:solidFill>
                <a:schemeClr val="dk1"/>
              </a:solidFill>
            </a:endParaRPr>
          </a:p>
        </p:txBody>
      </p:sp>
      <p:pic>
        <p:nvPicPr>
          <p:cNvPr id="281" name="Google Shape;28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025" y="1060686"/>
            <a:ext cx="1562701" cy="7136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7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E0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287" name="Google Shape;287;p37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288" name="Google Shape;288;p37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Dak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289" name="Google Shape;289;p37"/>
          <p:cNvSpPr txBox="1"/>
          <p:nvPr/>
        </p:nvSpPr>
        <p:spPr>
          <a:xfrm>
            <a:off x="98813" y="475875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Warme Winterjas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290" name="Google Shape;29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100" y="972400"/>
            <a:ext cx="1318246" cy="876689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37"/>
          <p:cNvSpPr txBox="1"/>
          <p:nvPr/>
        </p:nvSpPr>
        <p:spPr>
          <a:xfrm>
            <a:off x="121125" y="58600"/>
            <a:ext cx="1578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🧥 🌬️</a:t>
            </a:r>
            <a:endParaRPr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8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E0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38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38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Geve</a:t>
            </a: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l</a:t>
            </a:r>
            <a:endParaRPr sz="200"/>
          </a:p>
        </p:txBody>
      </p:sp>
      <p:sp>
        <p:nvSpPr>
          <p:cNvPr id="299" name="Google Shape;299;p38"/>
          <p:cNvSpPr txBox="1"/>
          <p:nvPr/>
        </p:nvSpPr>
        <p:spPr>
          <a:xfrm>
            <a:off x="98813" y="475875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Warme Winterjas</a:t>
            </a:r>
            <a:endParaRPr/>
          </a:p>
        </p:txBody>
      </p:sp>
      <p:pic>
        <p:nvPicPr>
          <p:cNvPr id="300" name="Google Shape;300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75" y="974975"/>
            <a:ext cx="1155451" cy="866577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38"/>
          <p:cNvSpPr txBox="1"/>
          <p:nvPr/>
        </p:nvSpPr>
        <p:spPr>
          <a:xfrm>
            <a:off x="121125" y="58600"/>
            <a:ext cx="1578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🧥 🌬️</a:t>
            </a:r>
            <a:endParaRPr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9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E0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39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308" name="Google Shape;308;p39"/>
          <p:cNvSpPr txBox="1"/>
          <p:nvPr/>
        </p:nvSpPr>
        <p:spPr>
          <a:xfrm>
            <a:off x="121113" y="2097000"/>
            <a:ext cx="1562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Voor- en achterdeur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309" name="Google Shape;309;p39"/>
          <p:cNvSpPr txBox="1"/>
          <p:nvPr/>
        </p:nvSpPr>
        <p:spPr>
          <a:xfrm>
            <a:off x="98813" y="475875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Warme Winterjas</a:t>
            </a:r>
            <a:endParaRPr/>
          </a:p>
        </p:txBody>
      </p:sp>
      <p:pic>
        <p:nvPicPr>
          <p:cNvPr id="310" name="Google Shape;310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4650" y="964850"/>
            <a:ext cx="849125" cy="891776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39"/>
          <p:cNvSpPr txBox="1"/>
          <p:nvPr/>
        </p:nvSpPr>
        <p:spPr>
          <a:xfrm>
            <a:off x="121125" y="58600"/>
            <a:ext cx="1578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🧥 🌬️</a:t>
            </a:r>
            <a:endParaRPr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0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E0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40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40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Glas en kozijnen</a:t>
            </a:r>
            <a:endParaRPr sz="200"/>
          </a:p>
        </p:txBody>
      </p:sp>
      <p:sp>
        <p:nvSpPr>
          <p:cNvPr id="319" name="Google Shape;319;p40"/>
          <p:cNvSpPr txBox="1"/>
          <p:nvPr/>
        </p:nvSpPr>
        <p:spPr>
          <a:xfrm>
            <a:off x="98813" y="475875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Warme Winterjas</a:t>
            </a:r>
            <a:endParaRPr/>
          </a:p>
        </p:txBody>
      </p:sp>
      <p:pic>
        <p:nvPicPr>
          <p:cNvPr id="320" name="Google Shape;32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75" y="1046700"/>
            <a:ext cx="1600800" cy="728097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40"/>
          <p:cNvSpPr txBox="1"/>
          <p:nvPr/>
        </p:nvSpPr>
        <p:spPr>
          <a:xfrm>
            <a:off x="121125" y="58600"/>
            <a:ext cx="1578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🧥 🌬️</a:t>
            </a:r>
            <a:endParaRPr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1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E0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327" name="Google Shape;327;p41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328" name="Google Shape;328;p41"/>
          <p:cNvSpPr txBox="1"/>
          <p:nvPr/>
        </p:nvSpPr>
        <p:spPr>
          <a:xfrm>
            <a:off x="117863" y="2197050"/>
            <a:ext cx="15627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Zonwering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latin typeface="Overpass Medium"/>
                <a:ea typeface="Overpass Medium"/>
                <a:cs typeface="Overpass Medium"/>
                <a:sym typeface="Overpass Medium"/>
              </a:rPr>
              <a:t>(Koele Zonnebril 😎)</a:t>
            </a:r>
            <a:endParaRPr sz="10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329" name="Google Shape;329;p41"/>
          <p:cNvSpPr txBox="1"/>
          <p:nvPr/>
        </p:nvSpPr>
        <p:spPr>
          <a:xfrm>
            <a:off x="98813" y="475875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Warme Winterjas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330" name="Google Shape;33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375" y="979650"/>
            <a:ext cx="862199" cy="862225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41"/>
          <p:cNvSpPr txBox="1"/>
          <p:nvPr/>
        </p:nvSpPr>
        <p:spPr>
          <a:xfrm>
            <a:off x="121125" y="58600"/>
            <a:ext cx="1578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700">
                <a:solidFill>
                  <a:schemeClr val="dk1"/>
                </a:solidFill>
              </a:rPr>
              <a:t>🧥 🌬️</a:t>
            </a:r>
            <a:endParaRPr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70" name="Google Shape;70;p15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Nu!</a:t>
            </a:r>
            <a:endParaRPr sz="200"/>
          </a:p>
        </p:txBody>
      </p:sp>
      <p:sp>
        <p:nvSpPr>
          <p:cNvPr id="72" name="Google Shape;72;p15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Wanneer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98825" y="885900"/>
            <a:ext cx="1562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0"/>
              <a:t>💥</a:t>
            </a:r>
            <a:endParaRPr sz="60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2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42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42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Nieuwe Keuken</a:t>
            </a:r>
            <a:endParaRPr sz="200"/>
          </a:p>
        </p:txBody>
      </p:sp>
      <p:sp>
        <p:nvSpPr>
          <p:cNvPr id="339" name="Google Shape;339;p42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Lekker Wonen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340" name="Google Shape;34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838" y="971113"/>
            <a:ext cx="879275" cy="87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346" name="Google Shape;346;p43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43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Nieuwe Badkamer</a:t>
            </a:r>
            <a:endParaRPr sz="200"/>
          </a:p>
        </p:txBody>
      </p:sp>
      <p:sp>
        <p:nvSpPr>
          <p:cNvPr id="348" name="Google Shape;348;p43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Lekker Wonen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349" name="Google Shape;34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238" y="985325"/>
            <a:ext cx="1134483" cy="850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4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44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44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Uitbouw</a:t>
            </a:r>
            <a:endParaRPr sz="200"/>
          </a:p>
        </p:txBody>
      </p:sp>
      <p:sp>
        <p:nvSpPr>
          <p:cNvPr id="357" name="Google Shape;357;p44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Lekker Wonen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58" name="Google Shape;35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375" y="963950"/>
            <a:ext cx="1429706" cy="893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45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365" name="Google Shape;365;p45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Dakkapel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366" name="Google Shape;366;p45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Lekker Wonen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67" name="Google Shape;36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463" y="958738"/>
            <a:ext cx="904037" cy="904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6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46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46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Tuinhuisje</a:t>
            </a:r>
            <a:endParaRPr sz="200"/>
          </a:p>
        </p:txBody>
      </p:sp>
      <p:sp>
        <p:nvSpPr>
          <p:cNvPr id="375" name="Google Shape;375;p46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Lekker Wonen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376" name="Google Shape;376;p46"/>
          <p:cNvPicPr preferRelativeResize="0"/>
          <p:nvPr/>
        </p:nvPicPr>
        <p:blipFill rotWithShape="1">
          <a:blip r:embed="rId3">
            <a:alphaModFix/>
          </a:blip>
          <a:srcRect b="21254" l="0" r="0" t="16104"/>
          <a:stretch/>
        </p:blipFill>
        <p:spPr>
          <a:xfrm>
            <a:off x="49400" y="1010812"/>
            <a:ext cx="1699625" cy="799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7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47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47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Interieur</a:t>
            </a:r>
            <a:endParaRPr sz="200"/>
          </a:p>
        </p:txBody>
      </p:sp>
      <p:sp>
        <p:nvSpPr>
          <p:cNvPr id="384" name="Google Shape;384;p47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Lekker Wonen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85" name="Google Shape;38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300" y="1006788"/>
            <a:ext cx="1212349" cy="80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250" y="922500"/>
            <a:ext cx="1017787" cy="1008213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8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392" name="Google Shape;392;p48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48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Tuin</a:t>
            </a:r>
            <a:endParaRPr sz="200"/>
          </a:p>
        </p:txBody>
      </p:sp>
      <p:sp>
        <p:nvSpPr>
          <p:cNvPr id="394" name="Google Shape;394;p48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Lekker Wonen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49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400" name="Google Shape;400;p49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49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…</a:t>
            </a:r>
            <a:endParaRPr sz="200"/>
          </a:p>
        </p:txBody>
      </p:sp>
      <p:sp>
        <p:nvSpPr>
          <p:cNvPr id="402" name="Google Shape;402;p49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….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79" name="Google Shape;79;p16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6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Volgende stap</a:t>
            </a:r>
            <a:endParaRPr sz="200"/>
          </a:p>
        </p:txBody>
      </p:sp>
      <p:sp>
        <p:nvSpPr>
          <p:cNvPr id="81" name="Google Shape;81;p16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Wanneer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2" name="Google Shape;82;p16"/>
          <p:cNvSpPr txBox="1"/>
          <p:nvPr/>
        </p:nvSpPr>
        <p:spPr>
          <a:xfrm>
            <a:off x="98825" y="949050"/>
            <a:ext cx="1633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4800"/>
              <a:t>🔜</a:t>
            </a:r>
            <a:endParaRPr sz="4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88" name="Google Shape;88;p17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117863" y="2197050"/>
            <a:ext cx="1562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Vóór komende winter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90" name="Google Shape;90;p17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Wanneer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91" name="Google Shape;91;p17"/>
          <p:cNvSpPr txBox="1"/>
          <p:nvPr/>
        </p:nvSpPr>
        <p:spPr>
          <a:xfrm>
            <a:off x="72000" y="885900"/>
            <a:ext cx="1644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0"/>
              <a:t>❄️</a:t>
            </a:r>
            <a:endParaRPr sz="6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97" name="Google Shape;97;p18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Later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Wanneer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72000" y="885900"/>
            <a:ext cx="1644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0"/>
              <a:t>⏳</a:t>
            </a:r>
            <a:endParaRPr sz="6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106" name="Google Shape;106;p19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107" name="Google Shape;107;p19"/>
          <p:cNvSpPr txBox="1"/>
          <p:nvPr/>
        </p:nvSpPr>
        <p:spPr>
          <a:xfrm>
            <a:off x="117863" y="2197050"/>
            <a:ext cx="156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Droom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sp>
        <p:nvSpPr>
          <p:cNvPr id="108" name="Google Shape;108;p19"/>
          <p:cNvSpPr txBox="1"/>
          <p:nvPr/>
        </p:nvSpPr>
        <p:spPr>
          <a:xfrm>
            <a:off x="98813" y="261150"/>
            <a:ext cx="1600800" cy="4002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Wanneer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109" name="Google Shape;109;p19"/>
          <p:cNvSpPr txBox="1"/>
          <p:nvPr/>
        </p:nvSpPr>
        <p:spPr>
          <a:xfrm>
            <a:off x="72000" y="885900"/>
            <a:ext cx="1644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0"/>
              <a:t>💭</a:t>
            </a:r>
            <a:endParaRPr sz="6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5" name="Google Shape;115;p20"/>
          <p:cNvPicPr preferRelativeResize="0"/>
          <p:nvPr/>
        </p:nvPicPr>
        <p:blipFill rotWithShape="1">
          <a:blip r:embed="rId3">
            <a:alphaModFix/>
          </a:blip>
          <a:srcRect b="18632" l="0" r="0" t="18945"/>
          <a:stretch/>
        </p:blipFill>
        <p:spPr>
          <a:xfrm>
            <a:off x="431675" y="1129138"/>
            <a:ext cx="996000" cy="62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0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0"/>
          <p:cNvSpPr txBox="1"/>
          <p:nvPr/>
        </p:nvSpPr>
        <p:spPr>
          <a:xfrm>
            <a:off x="230075" y="2020050"/>
            <a:ext cx="1399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Leidingen, stopcontacten, aarde &amp; aardpen</a:t>
            </a:r>
            <a:endParaRPr sz="1200">
              <a:latin typeface="Overpass Medium"/>
              <a:ea typeface="Overpass Medium"/>
              <a:cs typeface="Overpass Medium"/>
              <a:sym typeface="Overpass Medium"/>
            </a:endParaRPr>
          </a:p>
        </p:txBody>
      </p:sp>
      <p:pic>
        <p:nvPicPr>
          <p:cNvPr id="118" name="Google Shape;11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2338" y="126475"/>
            <a:ext cx="614675" cy="36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/>
          <p:nvPr/>
        </p:nvSpPr>
        <p:spPr>
          <a:xfrm>
            <a:off x="212250" y="490575"/>
            <a:ext cx="137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Infrastructuur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sp>
        <p:nvSpPr>
          <p:cNvPr id="120" name="Google Shape;120;p20"/>
          <p:cNvSpPr/>
          <p:nvPr/>
        </p:nvSpPr>
        <p:spPr>
          <a:xfrm>
            <a:off x="-1628775" y="345075"/>
            <a:ext cx="145500" cy="145500"/>
          </a:xfrm>
          <a:prstGeom prst="donut">
            <a:avLst>
              <a:gd fmla="val 25000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0"/>
          <p:cNvSpPr txBox="1"/>
          <p:nvPr/>
        </p:nvSpPr>
        <p:spPr>
          <a:xfrm>
            <a:off x="-1375275" y="279375"/>
            <a:ext cx="1812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600">
                <a:solidFill>
                  <a:schemeClr val="dk2"/>
                </a:solidFill>
              </a:rPr>
              <a:t>Copyright verdacht</a:t>
            </a:r>
            <a:endParaRPr sz="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/>
          <p:nvPr/>
        </p:nvSpPr>
        <p:spPr>
          <a:xfrm>
            <a:off x="4275" y="0"/>
            <a:ext cx="1796400" cy="9225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1"/>
          <p:cNvSpPr/>
          <p:nvPr/>
        </p:nvSpPr>
        <p:spPr>
          <a:xfrm rot="10800000">
            <a:off x="4275" y="1899000"/>
            <a:ext cx="1796400" cy="981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1"/>
          <p:cNvSpPr txBox="1"/>
          <p:nvPr/>
        </p:nvSpPr>
        <p:spPr>
          <a:xfrm>
            <a:off x="230075" y="2197050"/>
            <a:ext cx="139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latin typeface="Overpass Medium"/>
                <a:ea typeface="Overpass Medium"/>
                <a:cs typeface="Overpass Medium"/>
                <a:sym typeface="Overpass Medium"/>
              </a:rPr>
              <a:t>Waterleidingen</a:t>
            </a:r>
            <a:endParaRPr sz="1300"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38" y="126475"/>
            <a:ext cx="614675" cy="36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/>
          <p:nvPr/>
        </p:nvSpPr>
        <p:spPr>
          <a:xfrm>
            <a:off x="212250" y="490575"/>
            <a:ext cx="137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verpass SemiBold"/>
                <a:ea typeface="Overpass SemiBold"/>
                <a:cs typeface="Overpass SemiBold"/>
                <a:sym typeface="Overpass SemiBold"/>
              </a:rPr>
              <a:t>Infrastructuur</a:t>
            </a:r>
            <a:endParaRPr>
              <a:latin typeface="Overpass SemiBold"/>
              <a:ea typeface="Overpass SemiBold"/>
              <a:cs typeface="Overpass SemiBold"/>
              <a:sym typeface="Overpass SemiBold"/>
            </a:endParaRPr>
          </a:p>
        </p:txBody>
      </p:sp>
      <p:pic>
        <p:nvPicPr>
          <p:cNvPr id="131" name="Google Shape;13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088" y="987446"/>
            <a:ext cx="930775" cy="846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