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15" r:id="rId4"/>
    <p:sldMasterId id="2147483716" r:id="rId5"/>
    <p:sldMasterId id="2147483717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y="5143500" cx="9144000"/>
  <p:notesSz cx="6858000" cy="9144000"/>
  <p:embeddedFontLst>
    <p:embeddedFont>
      <p:font typeface="Ubuntu"/>
      <p:regular r:id="rId35"/>
      <p:bold r:id="rId36"/>
      <p:italic r:id="rId37"/>
      <p:boldItalic r:id="rId38"/>
    </p:embeddedFont>
    <p:embeddedFont>
      <p:font typeface="Overpass"/>
      <p:regular r:id="rId39"/>
      <p:bold r:id="rId40"/>
      <p:italic r:id="rId41"/>
      <p:boldItalic r:id="rId42"/>
    </p:embeddedFont>
    <p:embeddedFont>
      <p:font typeface="Overpass Light"/>
      <p:regular r:id="rId43"/>
      <p:bold r:id="rId44"/>
      <p:italic r:id="rId45"/>
      <p:boldItalic r:id="rId46"/>
    </p:embeddedFont>
    <p:embeddedFont>
      <p:font typeface="Helvetica Neue"/>
      <p:regular r:id="rId47"/>
      <p:bold r:id="rId48"/>
      <p:italic r:id="rId49"/>
      <p:boldItalic r:id="rId50"/>
    </p:embeddedFont>
    <p:embeddedFont>
      <p:font typeface="Open Sans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verpass-bold.fntdata"/><Relationship Id="rId42" Type="http://schemas.openxmlformats.org/officeDocument/2006/relationships/font" Target="fonts/Overpass-boldItalic.fntdata"/><Relationship Id="rId41" Type="http://schemas.openxmlformats.org/officeDocument/2006/relationships/font" Target="fonts/Overpass-italic.fntdata"/><Relationship Id="rId44" Type="http://schemas.openxmlformats.org/officeDocument/2006/relationships/font" Target="fonts/OverpassLight-bold.fntdata"/><Relationship Id="rId43" Type="http://schemas.openxmlformats.org/officeDocument/2006/relationships/font" Target="fonts/OverpassLight-regular.fntdata"/><Relationship Id="rId46" Type="http://schemas.openxmlformats.org/officeDocument/2006/relationships/font" Target="fonts/OverpassLight-boldItalic.fntdata"/><Relationship Id="rId45" Type="http://schemas.openxmlformats.org/officeDocument/2006/relationships/font" Target="fonts/OverpassLight-italic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font" Target="fonts/HelveticaNeue-bold.fntdata"/><Relationship Id="rId47" Type="http://schemas.openxmlformats.org/officeDocument/2006/relationships/font" Target="fonts/HelveticaNeue-regular.fntdata"/><Relationship Id="rId49" Type="http://schemas.openxmlformats.org/officeDocument/2006/relationships/font" Target="fonts/HelveticaNeue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font" Target="fonts/Ubuntu-regular.fntdata"/><Relationship Id="rId34" Type="http://schemas.openxmlformats.org/officeDocument/2006/relationships/slide" Target="slides/slide27.xml"/><Relationship Id="rId37" Type="http://schemas.openxmlformats.org/officeDocument/2006/relationships/font" Target="fonts/Ubuntu-italic.fntdata"/><Relationship Id="rId36" Type="http://schemas.openxmlformats.org/officeDocument/2006/relationships/font" Target="fonts/Ubuntu-bold.fntdata"/><Relationship Id="rId39" Type="http://schemas.openxmlformats.org/officeDocument/2006/relationships/font" Target="fonts/Overpass-regular.fntdata"/><Relationship Id="rId38" Type="http://schemas.openxmlformats.org/officeDocument/2006/relationships/font" Target="fonts/Ubuntu-boldItalic.fntdata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OpenSans-regular.fntdata"/><Relationship Id="rId50" Type="http://schemas.openxmlformats.org/officeDocument/2006/relationships/font" Target="fonts/HelveticaNeue-boldItalic.fntdata"/><Relationship Id="rId53" Type="http://schemas.openxmlformats.org/officeDocument/2006/relationships/font" Target="fonts/OpenSans-italic.fntdata"/><Relationship Id="rId52" Type="http://schemas.openxmlformats.org/officeDocument/2006/relationships/font" Target="fonts/OpenSans-bold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54" Type="http://schemas.openxmlformats.org/officeDocument/2006/relationships/font" Target="fonts/OpenSans-bold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32fd5eb6bd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32fd5eb6bd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1e194af210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1e194af210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32fd5eb6bd_0_3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232fd5eb6bd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2c4d37ecda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2c4d37ecda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32fd5eb6bd_0_5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232fd5eb6bd_0_5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23a1ecf0a2a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23a1ecf0a2a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32fd5eb6bd_0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232fd5eb6bd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3a2f036f6f_0_1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23a2f036f6f_0_1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23a2f036f6f_0_1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23a2f036f6f_0_1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3a2f036f6f_0_1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23a2f036f6f_0_1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23a2f036f6f_0_1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23a2f036f6f_0_1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3a2f036f6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g23a2f036f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1" lang="nl"/>
              <a:t>Achtergrondfoto aanpassen</a:t>
            </a:r>
            <a:endParaRPr b="1" i="1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c264ae7ac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2c264ae7ac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23a2f036f6f_0_1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23a2f036f6f_0_1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2c264ae7ac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2c264ae7ac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3a2f036f6f_0_1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23a2f036f6f_0_1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3a2f036f6f_0_1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23a2f036f6f_0_1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3a1ecf0a2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23a1ecf0a2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23a1ecf0a2a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23a1ecf0a2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a2f036f6f_0_7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a2f036f6f_0_7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32fd5eb6bd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32fd5eb6bd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3a2f036f6f_0_5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3a2f036f6f_0_5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AANKNOPINGSPUNTEN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Naast deze informatie voornamelijk een focus op al uw vragen, dus stel die ook vooral gedurende de webinar in de chat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3a2f036f6f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23a2f036f6f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3a2f036f6f_0_1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23a2f036f6f_0_1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3a1ecf0a2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23a1ecf0a2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3a2f036f6f_0_9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23a2f036f6f_0_9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32fd5eb6bd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232fd5eb6bd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4 zaken waar veel te weinig aandacht voor is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jpg"/><Relationship Id="rId3" Type="http://schemas.openxmlformats.org/officeDocument/2006/relationships/image" Target="../media/image11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hyperlink" Target="http://www.regionaalenergieloket.nl" TargetMode="Externa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0" name="Google Shape;60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800"/>
              <a:buChar char="●"/>
              <a:defRPr b="0">
                <a:solidFill>
                  <a:srgbClr val="00435C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 b="0">
                <a:solidFill>
                  <a:srgbClr val="00435C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 b="0">
                <a:solidFill>
                  <a:srgbClr val="00435C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9pPr>
          </a:lstStyle>
          <a:p/>
        </p:txBody>
      </p:sp>
      <p:sp>
        <p:nvSpPr>
          <p:cNvPr id="68" name="Google Shape;68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9" name="Google Shape;79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800"/>
              <a:buChar char="●"/>
              <a:defRPr>
                <a:solidFill>
                  <a:srgbClr val="00435C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>
                <a:solidFill>
                  <a:srgbClr val="00435C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>
                <a:solidFill>
                  <a:srgbClr val="00435C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Google Shape;95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pic>
        <p:nvPicPr>
          <p:cNvPr id="97" name="Google Shape;97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010373" y="4750373"/>
            <a:ext cx="560378" cy="3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9232" y="4750373"/>
            <a:ext cx="1175548" cy="3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4752773"/>
            <a:ext cx="1387438" cy="39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2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dia 1 1">
  <p:cSld name="TITLE_1_1">
    <p:bg>
      <p:bgPr>
        <a:solidFill>
          <a:schemeClr val="accen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1" type="subTitle"/>
          </p:nvPr>
        </p:nvSpPr>
        <p:spPr>
          <a:xfrm>
            <a:off x="311700" y="3734338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Ubuntu"/>
              <a:buNone/>
              <a:defRPr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6931608" y="4658454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108" name="Google Shape;108;p27"/>
          <p:cNvSpPr txBox="1"/>
          <p:nvPr/>
        </p:nvSpPr>
        <p:spPr>
          <a:xfrm>
            <a:off x="2000250" y="4822850"/>
            <a:ext cx="5143500" cy="22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99999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en object" type="obj">
  <p:cSld name="OBJEC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2" name="Google Shape;112;p2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13" name="Google Shape;113;p2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14" name="Google Shape;114;p2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1">
  <p:cSld name="BLANK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9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pic>
        <p:nvPicPr>
          <p:cNvPr id="117" name="Google Shape;117;p29"/>
          <p:cNvPicPr preferRelativeResize="0"/>
          <p:nvPr/>
        </p:nvPicPr>
        <p:blipFill rotWithShape="1">
          <a:blip r:embed="rId2">
            <a:alphaModFix/>
          </a:blip>
          <a:srcRect b="15006" l="0" r="0" t="29452"/>
          <a:stretch/>
        </p:blipFill>
        <p:spPr>
          <a:xfrm>
            <a:off x="0" y="0"/>
            <a:ext cx="9144003" cy="3809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9"/>
          <p:cNvSpPr txBox="1"/>
          <p:nvPr>
            <p:ph idx="1" type="subTitle"/>
          </p:nvPr>
        </p:nvSpPr>
        <p:spPr>
          <a:xfrm>
            <a:off x="2218550" y="3933425"/>
            <a:ext cx="2654100" cy="93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9"/>
          <p:cNvSpPr/>
          <p:nvPr/>
        </p:nvSpPr>
        <p:spPr>
          <a:xfrm>
            <a:off x="0" y="4692150"/>
            <a:ext cx="5413200" cy="441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9"/>
          <p:cNvSpPr/>
          <p:nvPr/>
        </p:nvSpPr>
        <p:spPr>
          <a:xfrm>
            <a:off x="0" y="150"/>
            <a:ext cx="9144000" cy="3809100"/>
          </a:xfrm>
          <a:prstGeom prst="rect">
            <a:avLst/>
          </a:prstGeom>
          <a:solidFill>
            <a:srgbClr val="FFFFFF">
              <a:alpha val="323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9"/>
          <p:cNvSpPr/>
          <p:nvPr/>
        </p:nvSpPr>
        <p:spPr>
          <a:xfrm>
            <a:off x="549400" y="3252150"/>
            <a:ext cx="1440000" cy="14400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9"/>
          <p:cNvSpPr/>
          <p:nvPr/>
        </p:nvSpPr>
        <p:spPr>
          <a:xfrm>
            <a:off x="6750575" y="3252150"/>
            <a:ext cx="1440000" cy="14400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2 1 1">
  <p:cSld name="CUSTOM_1_2_1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0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25" name="Google Shape;125;p30"/>
          <p:cNvSpPr txBox="1"/>
          <p:nvPr>
            <p:ph idx="1" type="body"/>
          </p:nvPr>
        </p:nvSpPr>
        <p:spPr>
          <a:xfrm>
            <a:off x="311700" y="1152475"/>
            <a:ext cx="5721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4 1">
  <p:cSld name="CUSTOM_1_4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1"/>
          <p:cNvSpPr txBox="1"/>
          <p:nvPr>
            <p:ph idx="1" type="body"/>
          </p:nvPr>
        </p:nvSpPr>
        <p:spPr>
          <a:xfrm>
            <a:off x="4426500" y="1152475"/>
            <a:ext cx="4011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28" name="Google Shape;128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63200" y="1171662"/>
            <a:ext cx="2877125" cy="280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1 1">
  <p:cSld name="CUSTOM_1_1_1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31" name="Google Shape;131;p32"/>
          <p:cNvSpPr txBox="1"/>
          <p:nvPr>
            <p:ph idx="1" type="body"/>
          </p:nvPr>
        </p:nvSpPr>
        <p:spPr>
          <a:xfrm>
            <a:off x="3421150" y="1152475"/>
            <a:ext cx="541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3">
  <p:cSld name="CUSTOM_5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">
  <p:cSld name="BLANK_3_1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4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1">
  <p:cSld name="BLANK_3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5"/>
          <p:cNvSpPr txBox="1"/>
          <p:nvPr/>
        </p:nvSpPr>
        <p:spPr>
          <a:xfrm>
            <a:off x="459000" y="1165325"/>
            <a:ext cx="5418000" cy="22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Vier voorbeelden van ongewenste situaties: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Nu zonnepanelen en over 3 jaar het dak volledig renoveren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Nu vloer- of bodemisolatie toepassen en over een paar jaar een nieuwe vloer met vloerverwarming aanleggen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Dak nu isoleren, maar met een te dunne laag isolatie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Glas vervangen voor HR++ glas, terwijl de kozijnen binnenkort aan vervanging toe zijn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38" name="Google Shape;138;p35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139" name="Google Shape;139;p35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Stap 0: Maak een plan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140" name="Google Shape;140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29400" y="1157975"/>
            <a:ext cx="2962201" cy="22858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" name="Google Shape;141;p35"/>
          <p:cNvCxnSpPr/>
          <p:nvPr/>
        </p:nvCxnSpPr>
        <p:spPr>
          <a:xfrm flipH="1" rot="10800000">
            <a:off x="6374300" y="1114700"/>
            <a:ext cx="1810200" cy="2437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" name="Google Shape;142;p35"/>
          <p:cNvCxnSpPr/>
          <p:nvPr/>
        </p:nvCxnSpPr>
        <p:spPr>
          <a:xfrm flipH="1" rot="10800000">
            <a:off x="6512925" y="1082288"/>
            <a:ext cx="1810200" cy="2437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9" name="Google Shape;149;p3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0" name="Google Shape;15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pic>
        <p:nvPicPr>
          <p:cNvPr id="151" name="Google Shape;151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3189873" cy="90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4" name="Google Shape;154;p3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5" name="Google Shape;155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8" name="Google Shape;158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1" name="Google Shape;161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800"/>
              <a:buChar char="●"/>
              <a:defRPr b="0">
                <a:solidFill>
                  <a:srgbClr val="00435C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 b="0">
                <a:solidFill>
                  <a:srgbClr val="00435C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 b="0">
                <a:solidFill>
                  <a:srgbClr val="00435C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 b="0">
                <a:solidFill>
                  <a:srgbClr val="00435C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 b="0">
                <a:solidFill>
                  <a:srgbClr val="00435C"/>
                </a:solidFill>
              </a:defRPr>
            </a:lvl9pPr>
          </a:lstStyle>
          <a:p/>
        </p:txBody>
      </p:sp>
      <p:sp>
        <p:nvSpPr>
          <p:cNvPr id="162" name="Google Shape;162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pic>
        <p:nvPicPr>
          <p:cNvPr id="163" name="Google Shape;163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1700" y="4664975"/>
            <a:ext cx="1159813" cy="39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7649" y="4664985"/>
            <a:ext cx="548700" cy="390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7" name="Google Shape;167;p4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8" name="Google Shape;168;p4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9" name="Google Shape;169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2" name="Google Shape;172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5" name="Google Shape;175;p4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79" name="Google Shape;179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4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83" name="Google Shape;183;p4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84" name="Google Shape;184;p4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800"/>
              <a:buChar char="●"/>
              <a:defRPr>
                <a:solidFill>
                  <a:srgbClr val="00435C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>
                <a:solidFill>
                  <a:srgbClr val="00435C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●"/>
              <a:defRPr>
                <a:solidFill>
                  <a:srgbClr val="00435C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○"/>
              <a:defRPr>
                <a:solidFill>
                  <a:srgbClr val="00435C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400"/>
              <a:buChar char="■"/>
              <a:defRPr>
                <a:solidFill>
                  <a:srgbClr val="00435C"/>
                </a:solidFill>
              </a:defRPr>
            </a:lvl9pPr>
          </a:lstStyle>
          <a:p/>
        </p:txBody>
      </p:sp>
      <p:sp>
        <p:nvSpPr>
          <p:cNvPr id="185" name="Google Shape;185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88" name="Google Shape;188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91" name="Google Shape;191;p4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2" name="Google Shape;192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2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dia 1 1">
  <p:cSld name="TITLE_1_1">
    <p:bg>
      <p:bgPr>
        <a:solidFill>
          <a:schemeClr val="accent5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0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Ubuntu"/>
              <a:buNone/>
              <a:defRPr b="1" sz="5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99" name="Google Shape;199;p50"/>
          <p:cNvSpPr txBox="1"/>
          <p:nvPr>
            <p:ph idx="1" type="subTitle"/>
          </p:nvPr>
        </p:nvSpPr>
        <p:spPr>
          <a:xfrm>
            <a:off x="311700" y="3734338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Ubuntu"/>
              <a:buNone/>
              <a:defRPr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00" name="Google Shape;200;p50"/>
          <p:cNvSpPr txBox="1"/>
          <p:nvPr>
            <p:ph idx="12" type="sldNum"/>
          </p:nvPr>
        </p:nvSpPr>
        <p:spPr>
          <a:xfrm>
            <a:off x="6931608" y="4658454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01" name="Google Shape;201;p50"/>
          <p:cNvSpPr txBox="1"/>
          <p:nvPr/>
        </p:nvSpPr>
        <p:spPr>
          <a:xfrm>
            <a:off x="2000250" y="4822850"/>
            <a:ext cx="5143500" cy="22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99999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02" name="Google Shape;202;p50"/>
          <p:cNvSpPr txBox="1"/>
          <p:nvPr/>
        </p:nvSpPr>
        <p:spPr>
          <a:xfrm>
            <a:off x="0" y="4461100"/>
            <a:ext cx="9144000" cy="692700"/>
          </a:xfrm>
          <a:prstGeom prst="rect">
            <a:avLst/>
          </a:prstGeom>
          <a:solidFill>
            <a:srgbClr val="FC861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en object" type="obj">
  <p:cSld name="OBJECT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5" name="Google Shape;205;p5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6" name="Google Shape;206;p5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207" name="Google Shape;207;p5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208" name="Google Shape;208;p5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1">
  <p:cSld name="BLANK_1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2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11" name="Google Shape;211;p52"/>
          <p:cNvSpPr txBox="1"/>
          <p:nvPr>
            <p:ph idx="1" type="subTitle"/>
          </p:nvPr>
        </p:nvSpPr>
        <p:spPr>
          <a:xfrm>
            <a:off x="2218550" y="3933425"/>
            <a:ext cx="2654100" cy="93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52"/>
          <p:cNvSpPr/>
          <p:nvPr/>
        </p:nvSpPr>
        <p:spPr>
          <a:xfrm>
            <a:off x="0" y="4649575"/>
            <a:ext cx="5413200" cy="48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52"/>
          <p:cNvSpPr/>
          <p:nvPr/>
        </p:nvSpPr>
        <p:spPr>
          <a:xfrm>
            <a:off x="549400" y="3252150"/>
            <a:ext cx="1440000" cy="14400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52"/>
          <p:cNvSpPr/>
          <p:nvPr/>
        </p:nvSpPr>
        <p:spPr>
          <a:xfrm>
            <a:off x="7032450" y="3252150"/>
            <a:ext cx="1440000" cy="14400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52"/>
          <p:cNvSpPr/>
          <p:nvPr/>
        </p:nvSpPr>
        <p:spPr>
          <a:xfrm>
            <a:off x="7863675" y="4519500"/>
            <a:ext cx="1218000" cy="6240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2 1 1">
  <p:cSld name="CUSTOM_1_2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3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18" name="Google Shape;218;p53"/>
          <p:cNvSpPr txBox="1"/>
          <p:nvPr>
            <p:ph idx="1" type="body"/>
          </p:nvPr>
        </p:nvSpPr>
        <p:spPr>
          <a:xfrm>
            <a:off x="311700" y="1152475"/>
            <a:ext cx="5721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4 1">
  <p:cSld name="CUSTOM_1_4_1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4"/>
          <p:cNvSpPr txBox="1"/>
          <p:nvPr>
            <p:ph idx="1" type="body"/>
          </p:nvPr>
        </p:nvSpPr>
        <p:spPr>
          <a:xfrm>
            <a:off x="4426500" y="1152475"/>
            <a:ext cx="4011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1 1">
  <p:cSld name="CUSTOM_1_1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5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23" name="Google Shape;223;p55"/>
          <p:cNvSpPr txBox="1"/>
          <p:nvPr>
            <p:ph idx="1" type="body"/>
          </p:nvPr>
        </p:nvSpPr>
        <p:spPr>
          <a:xfrm>
            <a:off x="3421150" y="1152475"/>
            <a:ext cx="541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3">
  <p:cSld name="CUSTOM_5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6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">
  <p:cSld name="BLANK_3_1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7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1">
  <p:cSld name="BLANK_3_1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58"/>
          <p:cNvSpPr txBox="1"/>
          <p:nvPr/>
        </p:nvSpPr>
        <p:spPr>
          <a:xfrm>
            <a:off x="459000" y="1165325"/>
            <a:ext cx="5418000" cy="22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Vier voorbeelden van ongewenste situaties: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Nu zonnepanelen en over 3 jaar het dak volledig renoveren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Nu vloer- of bodemisolatie toepassen en over een paar jaar een nieuwe vloer met vloerverwarming aanleggen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Dak nu isoleren, maar met een te dunne laag isolatie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Glas vervangen voor HR++ glas, terwijl de kozijnen binnenkort aan vervanging toe zijn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30" name="Google Shape;230;p58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31" name="Google Shape;231;p58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Stap 0: Maak een plan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32" name="Google Shape;232;p5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29400" y="1157975"/>
            <a:ext cx="2962201" cy="22858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3" name="Google Shape;233;p58"/>
          <p:cNvCxnSpPr/>
          <p:nvPr/>
        </p:nvCxnSpPr>
        <p:spPr>
          <a:xfrm flipH="1" rot="10800000">
            <a:off x="6374300" y="1114700"/>
            <a:ext cx="1810200" cy="2437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4" name="Google Shape;234;p58"/>
          <p:cNvCxnSpPr/>
          <p:nvPr/>
        </p:nvCxnSpPr>
        <p:spPr>
          <a:xfrm flipH="1" rot="10800000">
            <a:off x="6512925" y="1082288"/>
            <a:ext cx="1810200" cy="2437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kst en inhoud">
  <p:cSld name="tekst en inhoud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9"/>
          <p:cNvSpPr txBox="1"/>
          <p:nvPr>
            <p:ph idx="1" type="body"/>
          </p:nvPr>
        </p:nvSpPr>
        <p:spPr>
          <a:xfrm>
            <a:off x="971600" y="1221600"/>
            <a:ext cx="79209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0337F"/>
              </a:buClr>
              <a:buSzPts val="4000"/>
              <a:buNone/>
              <a:defRPr sz="4000">
                <a:solidFill>
                  <a:srgbClr val="0033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37" name="Google Shape;237;p59"/>
          <p:cNvSpPr txBox="1"/>
          <p:nvPr>
            <p:ph idx="2" type="body"/>
          </p:nvPr>
        </p:nvSpPr>
        <p:spPr>
          <a:xfrm>
            <a:off x="971600" y="1923678"/>
            <a:ext cx="7920900" cy="10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0337F"/>
              </a:buClr>
              <a:buSzPts val="2800"/>
              <a:buFont typeface="Arial"/>
              <a:buNone/>
              <a:defRPr sz="2800">
                <a:solidFill>
                  <a:srgbClr val="0033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38" name="Google Shape;238;p59"/>
          <p:cNvSpPr txBox="1"/>
          <p:nvPr>
            <p:ph idx="3" type="body"/>
          </p:nvPr>
        </p:nvSpPr>
        <p:spPr>
          <a:xfrm>
            <a:off x="971550" y="3057525"/>
            <a:ext cx="7921500" cy="11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0337F"/>
              </a:buClr>
              <a:buSzPts val="2800"/>
              <a:buFont typeface="Noto Sans Symbols"/>
              <a:buChar char="♦"/>
              <a:defRPr sz="2800"/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39" name="Google Shape;239;p59"/>
          <p:cNvSpPr txBox="1"/>
          <p:nvPr>
            <p:ph idx="4" type="body"/>
          </p:nvPr>
        </p:nvSpPr>
        <p:spPr>
          <a:xfrm>
            <a:off x="971550" y="4299347"/>
            <a:ext cx="79215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5 1 1 1 2">
  <p:cSld name="BLANK_5_1_1_1_2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60"/>
          <p:cNvPicPr preferRelativeResize="0"/>
          <p:nvPr/>
        </p:nvPicPr>
        <p:blipFill rotWithShape="1">
          <a:blip r:embed="rId2">
            <a:alphaModFix amt="34000"/>
          </a:blip>
          <a:srcRect b="0" l="0" r="0" t="24947"/>
          <a:stretch/>
        </p:blipFill>
        <p:spPr>
          <a:xfrm>
            <a:off x="0" y="-2425"/>
            <a:ext cx="9144003" cy="4577401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60"/>
          <p:cNvSpPr/>
          <p:nvPr/>
        </p:nvSpPr>
        <p:spPr>
          <a:xfrm>
            <a:off x="4582150" y="0"/>
            <a:ext cx="4562100" cy="4577400"/>
          </a:xfrm>
          <a:prstGeom prst="rect">
            <a:avLst/>
          </a:prstGeom>
          <a:solidFill>
            <a:srgbClr val="FFFFFF">
              <a:alpha val="68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60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44" name="Google Shape;244;p60"/>
          <p:cNvSpPr txBox="1"/>
          <p:nvPr/>
        </p:nvSpPr>
        <p:spPr>
          <a:xfrm>
            <a:off x="311700" y="368825"/>
            <a:ext cx="8345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200">
                <a:latin typeface="Overpass"/>
                <a:ea typeface="Overpass"/>
                <a:cs typeface="Overpass"/>
                <a:sym typeface="Overpass"/>
              </a:rPr>
              <a:t>Dank voor het kijken!</a:t>
            </a:r>
            <a:endParaRPr b="1" sz="22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45" name="Google Shape;245;p60"/>
          <p:cNvSpPr txBox="1"/>
          <p:nvPr/>
        </p:nvSpPr>
        <p:spPr>
          <a:xfrm>
            <a:off x="4841850" y="3152600"/>
            <a:ext cx="4147800" cy="13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3. Feedback zeer welkom!</a:t>
            </a:r>
            <a:endParaRPr b="1" sz="15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Morgen ontvangt u een mail met 2 vragen.</a:t>
            </a:r>
            <a:b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Volgende week ontvangt u een korte enquête via mail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Alvast bedankt!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46" name="Google Shape;246;p60"/>
          <p:cNvSpPr txBox="1"/>
          <p:nvPr/>
        </p:nvSpPr>
        <p:spPr>
          <a:xfrm>
            <a:off x="4841850" y="2026525"/>
            <a:ext cx="3672900" cy="7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2. Terugkijken?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U ontvangt morgen een terugkijk-linkje!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47" name="Google Shape;24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7100" y="1535961"/>
            <a:ext cx="1443774" cy="171222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60"/>
          <p:cNvSpPr txBox="1"/>
          <p:nvPr/>
        </p:nvSpPr>
        <p:spPr>
          <a:xfrm>
            <a:off x="4841850" y="900450"/>
            <a:ext cx="36729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1. Zijn al uw vragen beantwoord?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Geen zorgen, ga even langs bij de warm wonen winkel!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5 1 1">
  <p:cSld name="BLANK_5_1_1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61"/>
          <p:cNvSpPr txBox="1"/>
          <p:nvPr/>
        </p:nvSpPr>
        <p:spPr>
          <a:xfrm>
            <a:off x="4400575" y="1111675"/>
            <a:ext cx="4181400" cy="18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Actuele subsidieinformatie</a:t>
            </a:r>
            <a:endParaRPr b="0" i="0" sz="1300" u="none" cap="none" strike="noStrike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Quickscan van de woning (HuisScan)</a:t>
            </a:r>
            <a:endParaRPr b="0" i="0" sz="1300" u="none" cap="none" strike="noStrike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Gratis kennisbank met allerlei artikelen</a:t>
            </a:r>
            <a:endParaRPr b="0" i="0" sz="1300" u="none" cap="none" strike="noStrike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Verdiepende</a:t>
            </a:r>
            <a:r>
              <a:rPr b="1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</a:t>
            </a: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e-books met tips &amp; tricks</a:t>
            </a:r>
            <a:endParaRPr b="0" i="0" sz="1300" u="none" cap="none" strike="noStrike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Overzicht van lokale initiatieven</a:t>
            </a:r>
            <a:endParaRPr b="0" i="0" sz="1300" u="none" cap="none" strike="noStrike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buntu"/>
              <a:buChar char="●"/>
            </a:pPr>
            <a:r>
              <a:rPr b="0" i="0" lang="nl" sz="1300" u="none" cap="none" strike="noStrike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Register met vakspecialisten</a:t>
            </a:r>
            <a:endParaRPr b="0" i="0" sz="1300" u="none" cap="none" strike="noStrike">
              <a:solidFill>
                <a:srgbClr val="000000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51" name="Google Shape;251;p61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52" name="Google Shape;252;p61"/>
          <p:cNvSpPr txBox="1"/>
          <p:nvPr/>
        </p:nvSpPr>
        <p:spPr>
          <a:xfrm>
            <a:off x="311700" y="368825"/>
            <a:ext cx="8345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nl" sz="2200" u="none" cap="none" strike="noStrike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Laatste tip: bekijk onze website en gratis kennisbank</a:t>
            </a:r>
            <a:endParaRPr b="1" i="0" sz="2200" u="none" cap="none" strike="noStrike">
              <a:solidFill>
                <a:srgbClr val="000000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53" name="Google Shape;253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7950" y="1200913"/>
            <a:ext cx="3043753" cy="2730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61"/>
          <p:cNvPicPr preferRelativeResize="0"/>
          <p:nvPr/>
        </p:nvPicPr>
        <p:blipFill rotWithShape="1">
          <a:blip r:embed="rId3">
            <a:alphaModFix/>
          </a:blip>
          <a:srcRect b="19897" l="0" r="0" t="0"/>
          <a:stretch/>
        </p:blipFill>
        <p:spPr>
          <a:xfrm>
            <a:off x="912800" y="1330250"/>
            <a:ext cx="2794051" cy="171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471155">
            <a:off x="419099" y="2662322"/>
            <a:ext cx="1309499" cy="190014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61"/>
          <p:cNvSpPr txBox="1"/>
          <p:nvPr/>
        </p:nvSpPr>
        <p:spPr>
          <a:xfrm>
            <a:off x="4803000" y="340465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nl" sz="1500" u="sng" cap="none" strike="noStrike">
                <a:solidFill>
                  <a:schemeClr val="accent5"/>
                </a:solidFill>
                <a:latin typeface="Overpass"/>
                <a:ea typeface="Overpass"/>
                <a:cs typeface="Overpass"/>
                <a:sym typeface="Overpas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www.regionaalenergieloket.nl</a:t>
            </a:r>
            <a:endParaRPr b="1" i="0" sz="1500" u="none" cap="none" strike="noStrike">
              <a:solidFill>
                <a:srgbClr val="000000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2">
  <p:cSld name="BLANK_3_1_4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2"/>
          <p:cNvSpPr txBox="1"/>
          <p:nvPr/>
        </p:nvSpPr>
        <p:spPr>
          <a:xfrm>
            <a:off x="459000" y="1165325"/>
            <a:ext cx="5418000" cy="36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500"/>
              <a:buFont typeface="Overpass"/>
              <a:buAutoNum type="arabicPeriod"/>
            </a:pP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Krijg inzicht in uw eigen woning </a:t>
            </a:r>
            <a:b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“Mijn situatie nu”</a:t>
            </a:r>
            <a:endParaRPr b="1" sz="1500"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Ga een aantal dingen na: 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Wat </a:t>
            </a:r>
            <a:r>
              <a:rPr b="1" lang="nl" sz="1300">
                <a:latin typeface="Overpass"/>
                <a:ea typeface="Overpass"/>
                <a:cs typeface="Overpass"/>
                <a:sym typeface="Overpass"/>
              </a:rPr>
              <a:t>betaal </a:t>
            </a: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ik nu aan gas &amp; elektra? Hoeveel ben ik de komende  </a:t>
            </a:r>
            <a:r>
              <a:rPr b="1" lang="nl" sz="1300">
                <a:latin typeface="Overpass"/>
                <a:ea typeface="Overpass"/>
                <a:cs typeface="Overpass"/>
                <a:sym typeface="Overpass"/>
              </a:rPr>
              <a:t>15 jaar </a:t>
            </a: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hieraan kwijt?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Waar ervaar ik </a:t>
            </a:r>
            <a:r>
              <a:rPr b="1" lang="nl" sz="1300">
                <a:latin typeface="Overpass"/>
                <a:ea typeface="Overpass"/>
                <a:cs typeface="Overpass"/>
                <a:sym typeface="Overpass"/>
              </a:rPr>
              <a:t>hinder </a:t>
            </a:r>
            <a:r>
              <a:rPr lang="nl" sz="1300">
                <a:latin typeface="Overpass"/>
                <a:ea typeface="Overpass"/>
                <a:cs typeface="Overpass"/>
                <a:sym typeface="Overpass"/>
              </a:rPr>
              <a:t>van? Tocht/kou/vocht/geluid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Waar en wanneer moet ik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onderhoud 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plegen?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59" name="Google Shape;259;p62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60" name="Google Shape;260;p62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Maak een plan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61" name="Google Shape;261;p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52950" y="1695688"/>
            <a:ext cx="2632949" cy="1752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3">
  <p:cSld name="BLANK_3_1_3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63"/>
          <p:cNvSpPr txBox="1"/>
          <p:nvPr/>
        </p:nvSpPr>
        <p:spPr>
          <a:xfrm>
            <a:off x="459000" y="1165325"/>
            <a:ext cx="5418000" cy="27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500"/>
              <a:buFont typeface="Overpass"/>
              <a:buAutoNum type="arabicPeriod" startAt="2"/>
            </a:pP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 Bepaal uw einddoel</a:t>
            </a:r>
            <a:b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“Wat zijn mijn woonwensen? Waar wil ik naar toe?”</a:t>
            </a:r>
            <a:endParaRPr b="1" sz="1500"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Ga een aantal dingen na: 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Wat zou ik graag willen aanpakken? Waar krijg ik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energie 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van?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Wil ik nog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verbouwen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 Hoe ziet mijn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droomhuis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eruit? 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Komt er duurzame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collectieve warmte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in mijn wijk?</a:t>
            </a:r>
            <a:endParaRPr b="1" i="1"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64" name="Google Shape;264;p63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65" name="Google Shape;265;p63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Maak een plan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66" name="Google Shape;266;p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52950" y="1695688"/>
            <a:ext cx="2632949" cy="1752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3 1">
  <p:cSld name="BLANK_3_1_3_1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4"/>
          <p:cNvSpPr txBox="1"/>
          <p:nvPr/>
        </p:nvSpPr>
        <p:spPr>
          <a:xfrm>
            <a:off x="459000" y="1165325"/>
            <a:ext cx="5822400" cy="4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500"/>
              <a:buFont typeface="Overpass"/>
              <a:buAutoNum type="arabicPeriod" startAt="3"/>
            </a:pP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Plan uw vervolgstappen</a:t>
            </a:r>
            <a:b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“Wat doe ik eerst? Wat kan later?”</a:t>
            </a:r>
            <a:endParaRPr b="1" sz="1500"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Ga een aantal dingen na: 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Wat wil ik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wanneer 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doen? Waar wil ik mee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starten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 </a:t>
            </a:r>
            <a:b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Loop de maatregelen voor jezelf door.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Kan ik dingen slim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combineren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 Wat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beïnvloedt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elkaar?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Wat is mijn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budget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 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Kan ik een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energielening 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afsluiten? Zijn er nog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subsidies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69" name="Google Shape;269;p64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70" name="Google Shape;270;p64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Maak een plan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71" name="Google Shape;271;p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52950" y="1695688"/>
            <a:ext cx="2632949" cy="1752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1 3 1 1">
  <p:cSld name="BLANK_3_1_3_1_1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5"/>
          <p:cNvSpPr txBox="1"/>
          <p:nvPr/>
        </p:nvSpPr>
        <p:spPr>
          <a:xfrm>
            <a:off x="459000" y="1165325"/>
            <a:ext cx="54180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500"/>
              <a:buFont typeface="Overpass"/>
              <a:buAutoNum type="arabicPeriod" startAt="4"/>
            </a:pPr>
            <a:r>
              <a:rPr b="1" lang="nl" sz="1500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“Van plan naar uitvoering”</a:t>
            </a:r>
            <a:endParaRPr b="1" sz="1500"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500">
                <a:latin typeface="Overpass"/>
                <a:ea typeface="Overpass"/>
                <a:cs typeface="Overpass"/>
                <a:sym typeface="Overpass"/>
              </a:rPr>
              <a:t>Ga een aantal dingen na: </a:t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Heb ik alle informatie op een rijtje? Kan ik nog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advies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gebruiken?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Ga ik de klus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zelf uitvoeren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of heb ik een specialist nodig?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verpass"/>
              <a:buChar char="●"/>
            </a:pP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Ga ik alleen aan de slag of doe sluit ik aan bij een </a:t>
            </a:r>
            <a:r>
              <a:rPr b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collectief</a:t>
            </a:r>
            <a:r>
              <a:rPr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?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nl" sz="13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Pas waar nodig uw plan aan</a:t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74" name="Google Shape;274;p65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75" name="Google Shape;275;p65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Aan de slag!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276" name="Google Shape;276;p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52950" y="1695688"/>
            <a:ext cx="2632949" cy="1752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3 2 2">
  <p:cSld name="BLANK_3_2_4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6"/>
          <p:cNvSpPr txBox="1"/>
          <p:nvPr/>
        </p:nvSpPr>
        <p:spPr>
          <a:xfrm>
            <a:off x="1301900" y="3765600"/>
            <a:ext cx="2690100" cy="6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300">
                <a:latin typeface="Overpass"/>
                <a:ea typeface="Overpass"/>
                <a:cs typeface="Overpass"/>
                <a:sym typeface="Overpass"/>
              </a:rPr>
              <a:t>Stap 1: Zelf inzichten opdoen van uw woning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79" name="Google Shape;279;p66"/>
          <p:cNvSpPr txBox="1"/>
          <p:nvPr>
            <p:ph idx="12" type="sldNum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80" name="Google Shape;280;p66"/>
          <p:cNvSpPr txBox="1"/>
          <p:nvPr/>
        </p:nvSpPr>
        <p:spPr>
          <a:xfrm>
            <a:off x="311700" y="451475"/>
            <a:ext cx="870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400">
                <a:latin typeface="Overpass"/>
                <a:ea typeface="Overpass"/>
                <a:cs typeface="Overpass"/>
                <a:sym typeface="Overpass"/>
              </a:rPr>
              <a:t>Zonnepanelenactie</a:t>
            </a:r>
            <a:endParaRPr b="1" sz="24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81" name="Google Shape;281;p66"/>
          <p:cNvSpPr txBox="1"/>
          <p:nvPr/>
        </p:nvSpPr>
        <p:spPr>
          <a:xfrm>
            <a:off x="5449875" y="3796350"/>
            <a:ext cx="26901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1300">
                <a:latin typeface="Overpass"/>
                <a:ea typeface="Overpass"/>
                <a:cs typeface="Overpass"/>
                <a:sym typeface="Overpass"/>
              </a:rPr>
              <a:t>Stap 2: Een plan maken! </a:t>
            </a:r>
            <a:endParaRPr sz="13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1 1 1">
  <p:cSld name="CUSTOM_1_1_2"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67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84" name="Google Shape;284;p67"/>
          <p:cNvSpPr txBox="1"/>
          <p:nvPr>
            <p:ph idx="1" type="body"/>
          </p:nvPr>
        </p:nvSpPr>
        <p:spPr>
          <a:xfrm>
            <a:off x="3421150" y="1152475"/>
            <a:ext cx="541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285" name="Google Shape;285;p67"/>
          <p:cNvCxnSpPr/>
          <p:nvPr/>
        </p:nvCxnSpPr>
        <p:spPr>
          <a:xfrm flipH="1">
            <a:off x="3072900" y="1368025"/>
            <a:ext cx="24000" cy="298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to met inleidende tekst">
  <p:cSld name="Foto met inleidende teks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68"/>
          <p:cNvSpPr txBox="1"/>
          <p:nvPr>
            <p:ph idx="1" type="body"/>
          </p:nvPr>
        </p:nvSpPr>
        <p:spPr>
          <a:xfrm>
            <a:off x="287536" y="1834107"/>
            <a:ext cx="4579800" cy="23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None/>
              <a:defRPr sz="1400">
                <a:latin typeface="Calibri"/>
                <a:ea typeface="Calibri"/>
                <a:cs typeface="Calibri"/>
                <a:sym typeface="Calibri"/>
              </a:defRPr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288" name="Google Shape;288;p68"/>
          <p:cNvSpPr txBox="1"/>
          <p:nvPr>
            <p:ph idx="2" type="body"/>
          </p:nvPr>
        </p:nvSpPr>
        <p:spPr>
          <a:xfrm>
            <a:off x="287500" y="1109986"/>
            <a:ext cx="45798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None/>
              <a:defRPr i="1" sz="1400">
                <a:latin typeface="Calibri"/>
                <a:ea typeface="Calibri"/>
                <a:cs typeface="Calibri"/>
                <a:sym typeface="Calibri"/>
              </a:defRPr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289" name="Google Shape;289;p68"/>
          <p:cNvSpPr txBox="1"/>
          <p:nvPr>
            <p:ph idx="3" type="body"/>
          </p:nvPr>
        </p:nvSpPr>
        <p:spPr>
          <a:xfrm>
            <a:off x="287536" y="545632"/>
            <a:ext cx="4579800" cy="3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1" i="0" sz="2000">
                <a:latin typeface="Calibri"/>
                <a:ea typeface="Calibri"/>
                <a:cs typeface="Calibri"/>
                <a:sym typeface="Calibri"/>
              </a:defRPr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290" name="Google Shape;290;p68"/>
          <p:cNvSpPr txBox="1"/>
          <p:nvPr>
            <p:ph idx="4" type="body"/>
          </p:nvPr>
        </p:nvSpPr>
        <p:spPr>
          <a:xfrm>
            <a:off x="5219701" y="4302908"/>
            <a:ext cx="3636900" cy="2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  <a:defRPr b="1" i="0" sz="900">
                <a:latin typeface="Calibri"/>
                <a:ea typeface="Calibri"/>
                <a:cs typeface="Calibri"/>
                <a:sym typeface="Calibri"/>
              </a:defRPr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291" name="Google Shape;291;p68"/>
          <p:cNvSpPr/>
          <p:nvPr>
            <p:ph idx="5" type="pic"/>
          </p:nvPr>
        </p:nvSpPr>
        <p:spPr>
          <a:xfrm>
            <a:off x="5219700" y="1109986"/>
            <a:ext cx="3636900" cy="3089400"/>
          </a:xfrm>
          <a:prstGeom prst="rect">
            <a:avLst/>
          </a:prstGeom>
          <a:noFill/>
          <a:ln>
            <a:noFill/>
          </a:ln>
        </p:spPr>
      </p:sp>
      <p:sp>
        <p:nvSpPr>
          <p:cNvPr id="292" name="Google Shape;292;p68"/>
          <p:cNvSpPr txBox="1"/>
          <p:nvPr/>
        </p:nvSpPr>
        <p:spPr>
          <a:xfrm>
            <a:off x="8813186" y="4906962"/>
            <a:ext cx="1383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</a:pPr>
            <a:fld id="{00000000-1234-1234-1234-123412341234}" type="slidenum">
              <a:rPr b="0" i="0" lang="nl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7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p68"/>
          <p:cNvSpPr txBox="1"/>
          <p:nvPr>
            <p:ph idx="6" type="body"/>
          </p:nvPr>
        </p:nvSpPr>
        <p:spPr>
          <a:xfrm>
            <a:off x="287500" y="4304296"/>
            <a:ext cx="4579800" cy="2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  <a:defRPr b="0" i="1" sz="900">
                <a:latin typeface="Calibri"/>
                <a:ea typeface="Calibri"/>
                <a:cs typeface="Calibri"/>
                <a:sym typeface="Calibri"/>
              </a:defRPr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 2">
  <p:cSld name="BLANK_3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296" name="Google Shape;296;p69"/>
          <p:cNvSpPr/>
          <p:nvPr/>
        </p:nvSpPr>
        <p:spPr>
          <a:xfrm>
            <a:off x="-42875" y="-57005"/>
            <a:ext cx="7789850" cy="5246942"/>
          </a:xfrm>
          <a:custGeom>
            <a:rect b="b" l="l" r="r" t="t"/>
            <a:pathLst>
              <a:path extrusionOk="0" h="207471" w="311594">
                <a:moveTo>
                  <a:pt x="208347" y="1385"/>
                </a:moveTo>
                <a:lnTo>
                  <a:pt x="311594" y="104632"/>
                </a:lnTo>
                <a:lnTo>
                  <a:pt x="209550" y="207471"/>
                </a:lnTo>
                <a:lnTo>
                  <a:pt x="346" y="20747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</p:sp>
      <p:sp>
        <p:nvSpPr>
          <p:cNvPr id="297" name="Google Shape;297;p69"/>
          <p:cNvSpPr txBox="1"/>
          <p:nvPr/>
        </p:nvSpPr>
        <p:spPr>
          <a:xfrm>
            <a:off x="686475" y="988550"/>
            <a:ext cx="4256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69"/>
          <p:cNvSpPr txBox="1"/>
          <p:nvPr>
            <p:ph type="title"/>
          </p:nvPr>
        </p:nvSpPr>
        <p:spPr>
          <a:xfrm>
            <a:off x="730725" y="1247638"/>
            <a:ext cx="4688100" cy="300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9" name="Google Shape;299;p69"/>
          <p:cNvSpPr/>
          <p:nvPr/>
        </p:nvSpPr>
        <p:spPr>
          <a:xfrm rot="5400000">
            <a:off x="5840900" y="3949101"/>
            <a:ext cx="2796600" cy="4269600"/>
          </a:xfrm>
          <a:prstGeom prst="snip2DiagRect">
            <a:avLst>
              <a:gd fmla="val 0" name="adj1"/>
              <a:gd fmla="val 16667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460">
          <p15:clr>
            <a:srgbClr val="FA7B17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lay-out 3 1">
  <p:cSld name="CUSTOM_5_1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70"/>
          <p:cNvSpPr txBox="1"/>
          <p:nvPr>
            <p:ph type="title"/>
          </p:nvPr>
        </p:nvSpPr>
        <p:spPr>
          <a:xfrm>
            <a:off x="311700" y="368825"/>
            <a:ext cx="8345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0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62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46.xml"/><Relationship Id="rId35" Type="http://schemas.openxmlformats.org/officeDocument/2006/relationships/theme" Target="../theme/theme1.xml"/><Relationship Id="rId12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2800"/>
              <a:buFont typeface="Open Sans"/>
              <a:buNone/>
              <a:defRPr b="1" sz="2800">
                <a:solidFill>
                  <a:srgbClr val="00435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800"/>
              <a:buFont typeface="Open Sans"/>
              <a:buChar char="●"/>
              <a:defRPr b="1" sz="1800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●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●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2800"/>
              <a:buFont typeface="Open Sans"/>
              <a:buNone/>
              <a:defRPr b="1" sz="2800">
                <a:solidFill>
                  <a:srgbClr val="00435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5" name="Google Shape;145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800"/>
              <a:buFont typeface="Open Sans"/>
              <a:buChar char="●"/>
              <a:defRPr b="1" sz="1800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●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●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○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1BDC3"/>
              </a:buClr>
              <a:buSzPts val="1400"/>
              <a:buFont typeface="Open Sans"/>
              <a:buChar char="■"/>
              <a:defRPr b="1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6" name="Google Shape;146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  <p:sldLayoutId id="2147483711" r:id="rId31"/>
    <p:sldLayoutId id="2147483712" r:id="rId32"/>
    <p:sldLayoutId id="2147483713" r:id="rId33"/>
    <p:sldLayoutId id="2147483714" r:id="rId3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42.png"/><Relationship Id="rId5" Type="http://schemas.openxmlformats.org/officeDocument/2006/relationships/image" Target="../media/image25.png"/><Relationship Id="rId6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png"/><Relationship Id="rId4" Type="http://schemas.openxmlformats.org/officeDocument/2006/relationships/image" Target="../media/image3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39.png"/><Relationship Id="rId5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4.jpg"/><Relationship Id="rId4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1.png"/><Relationship Id="rId4" Type="http://schemas.openxmlformats.org/officeDocument/2006/relationships/image" Target="../media/image22.png"/><Relationship Id="rId5" Type="http://schemas.openxmlformats.org/officeDocument/2006/relationships/image" Target="../media/image2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7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900"/>
              <a:t>Workshop Plannen Maken</a:t>
            </a:r>
            <a:endParaRPr sz="4900"/>
          </a:p>
        </p:txBody>
      </p:sp>
      <p:sp>
        <p:nvSpPr>
          <p:cNvPr id="307" name="Google Shape;307;p7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in &lt;PLAATS&gt;</a:t>
            </a:r>
            <a:endParaRPr/>
          </a:p>
        </p:txBody>
      </p:sp>
      <p:sp>
        <p:nvSpPr>
          <p:cNvPr id="308" name="Google Shape;308;p71"/>
          <p:cNvSpPr txBox="1"/>
          <p:nvPr/>
        </p:nvSpPr>
        <p:spPr>
          <a:xfrm>
            <a:off x="3845700" y="3462225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latin typeface="Open Sans"/>
                <a:ea typeface="Open Sans"/>
                <a:cs typeface="Open Sans"/>
                <a:sym typeface="Open Sans"/>
              </a:rPr>
              <a:t>&lt;DATUM&gt;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9" name="Google Shape;309;p71"/>
          <p:cNvSpPr/>
          <p:nvPr/>
        </p:nvSpPr>
        <p:spPr>
          <a:xfrm>
            <a:off x="114475" y="4436050"/>
            <a:ext cx="8843400" cy="658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80"/>
          <p:cNvSpPr txBox="1"/>
          <p:nvPr>
            <p:ph type="title"/>
          </p:nvPr>
        </p:nvSpPr>
        <p:spPr>
          <a:xfrm>
            <a:off x="311700" y="590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Met het gezin!</a:t>
            </a:r>
            <a:endParaRPr/>
          </a:p>
        </p:txBody>
      </p:sp>
      <p:pic>
        <p:nvPicPr>
          <p:cNvPr id="382" name="Google Shape;382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675" y="864575"/>
            <a:ext cx="2554660" cy="1703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7958" y="864575"/>
            <a:ext cx="2423342" cy="170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18075" y="2689325"/>
            <a:ext cx="2243101" cy="170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8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82625" y="866542"/>
            <a:ext cx="2554650" cy="1701984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80"/>
          <p:cNvSpPr txBox="1"/>
          <p:nvPr/>
        </p:nvSpPr>
        <p:spPr>
          <a:xfrm rot="-831576">
            <a:off x="993096" y="2380252"/>
            <a:ext cx="7599453" cy="46166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>
                <a:solidFill>
                  <a:srgbClr val="980000"/>
                </a:solidFill>
                <a:latin typeface="Open Sans"/>
                <a:ea typeface="Open Sans"/>
                <a:cs typeface="Open Sans"/>
                <a:sym typeface="Open Sans"/>
              </a:rPr>
              <a:t>copyright-loze plaatsjes gebruiken, deze zijn niet gecheckt</a:t>
            </a:r>
            <a:endParaRPr sz="1800">
              <a:solidFill>
                <a:srgbClr val="98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81"/>
          <p:cNvSpPr/>
          <p:nvPr/>
        </p:nvSpPr>
        <p:spPr>
          <a:xfrm>
            <a:off x="424050" y="1292663"/>
            <a:ext cx="5564100" cy="61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700">
                <a:latin typeface="Overpass"/>
                <a:ea typeface="Overpass"/>
                <a:cs typeface="Overpass"/>
                <a:sym typeface="Overpass"/>
              </a:rPr>
              <a:t>Je woning in stappen verbeteren verloopt ongeveer zo:</a:t>
            </a:r>
            <a:endParaRPr sz="1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392" name="Google Shape;392;p81"/>
          <p:cNvSpPr/>
          <p:nvPr/>
        </p:nvSpPr>
        <p:spPr>
          <a:xfrm>
            <a:off x="1455077" y="2541838"/>
            <a:ext cx="979500" cy="361500"/>
          </a:xfrm>
          <a:prstGeom prst="homePlate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" sz="1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Inzicht</a:t>
            </a:r>
            <a:endParaRPr/>
          </a:p>
        </p:txBody>
      </p:sp>
      <p:sp>
        <p:nvSpPr>
          <p:cNvPr id="393" name="Google Shape;393;p81"/>
          <p:cNvSpPr/>
          <p:nvPr/>
        </p:nvSpPr>
        <p:spPr>
          <a:xfrm>
            <a:off x="2354000" y="2541838"/>
            <a:ext cx="9795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Kleine klussen</a:t>
            </a:r>
            <a:endParaRPr/>
          </a:p>
        </p:txBody>
      </p:sp>
      <p:sp>
        <p:nvSpPr>
          <p:cNvPr id="394" name="Google Shape;394;p81"/>
          <p:cNvSpPr/>
          <p:nvPr/>
        </p:nvSpPr>
        <p:spPr>
          <a:xfrm>
            <a:off x="3227000" y="2541838"/>
            <a:ext cx="979500" cy="3615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</a:t>
            </a:r>
            <a:endParaRPr/>
          </a:p>
        </p:txBody>
      </p:sp>
      <p:sp>
        <p:nvSpPr>
          <p:cNvPr id="395" name="Google Shape;395;p81"/>
          <p:cNvSpPr/>
          <p:nvPr/>
        </p:nvSpPr>
        <p:spPr>
          <a:xfrm>
            <a:off x="4074326" y="2541847"/>
            <a:ext cx="11730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Vraag-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specificatie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81"/>
          <p:cNvSpPr/>
          <p:nvPr/>
        </p:nvSpPr>
        <p:spPr>
          <a:xfrm>
            <a:off x="5125350" y="2541850"/>
            <a:ext cx="1059000" cy="3615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Schets- ontwerp</a:t>
            </a:r>
            <a:endParaRPr/>
          </a:p>
        </p:txBody>
      </p:sp>
      <p:sp>
        <p:nvSpPr>
          <p:cNvPr id="397" name="Google Shape;397;p81"/>
          <p:cNvSpPr/>
          <p:nvPr/>
        </p:nvSpPr>
        <p:spPr>
          <a:xfrm>
            <a:off x="6067650" y="2541850"/>
            <a:ext cx="9795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Offerte</a:t>
            </a:r>
            <a:endParaRPr/>
          </a:p>
        </p:txBody>
      </p:sp>
      <p:sp>
        <p:nvSpPr>
          <p:cNvPr id="398" name="Google Shape;398;p81"/>
          <p:cNvSpPr/>
          <p:nvPr/>
        </p:nvSpPr>
        <p:spPr>
          <a:xfrm>
            <a:off x="7930050" y="2541850"/>
            <a:ext cx="10590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Realisatie</a:t>
            </a:r>
            <a:endParaRPr/>
          </a:p>
        </p:txBody>
      </p:sp>
      <p:sp>
        <p:nvSpPr>
          <p:cNvPr id="399" name="Google Shape;399;p81"/>
          <p:cNvSpPr/>
          <p:nvPr/>
        </p:nvSpPr>
        <p:spPr>
          <a:xfrm>
            <a:off x="6924025" y="2541838"/>
            <a:ext cx="1115400" cy="3615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Definitief ontwerp</a:t>
            </a:r>
            <a:endParaRPr/>
          </a:p>
        </p:txBody>
      </p:sp>
      <p:sp>
        <p:nvSpPr>
          <p:cNvPr id="400" name="Google Shape;400;p81"/>
          <p:cNvSpPr/>
          <p:nvPr/>
        </p:nvSpPr>
        <p:spPr>
          <a:xfrm flipH="1">
            <a:off x="276191" y="2245738"/>
            <a:ext cx="1115400" cy="953700"/>
          </a:xfrm>
          <a:prstGeom prst="ellipse">
            <a:avLst/>
          </a:prstGeom>
          <a:solidFill>
            <a:srgbClr val="00425C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nl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Ik wil (weer) wat</a:t>
            </a:r>
            <a:endParaRPr b="1" sz="1200"/>
          </a:p>
        </p:txBody>
      </p:sp>
      <p:sp>
        <p:nvSpPr>
          <p:cNvPr id="401" name="Google Shape;401;p81"/>
          <p:cNvSpPr txBox="1"/>
          <p:nvPr>
            <p:ph type="title"/>
          </p:nvPr>
        </p:nvSpPr>
        <p:spPr>
          <a:xfrm>
            <a:off x="319625" y="246025"/>
            <a:ext cx="650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1660"/>
              <a:t>Het verduurzamingsproces</a:t>
            </a:r>
            <a:endParaRPr sz="1660"/>
          </a:p>
        </p:txBody>
      </p:sp>
      <p:pic>
        <p:nvPicPr>
          <p:cNvPr id="402" name="Google Shape;402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3998" y="3055746"/>
            <a:ext cx="1920702" cy="1390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4075" y="2973475"/>
            <a:ext cx="1500117" cy="2102198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82"/>
          <p:cNvSpPr/>
          <p:nvPr/>
        </p:nvSpPr>
        <p:spPr>
          <a:xfrm>
            <a:off x="424050" y="1292663"/>
            <a:ext cx="5564100" cy="61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700">
                <a:latin typeface="Overpass"/>
                <a:ea typeface="Overpass"/>
                <a:cs typeface="Overpass"/>
                <a:sym typeface="Overpass"/>
              </a:rPr>
              <a:t>Je woning in stappen verbeteren verloopt ongeveer zo:</a:t>
            </a:r>
            <a:endParaRPr sz="1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409" name="Google Shape;409;p82"/>
          <p:cNvSpPr/>
          <p:nvPr/>
        </p:nvSpPr>
        <p:spPr>
          <a:xfrm>
            <a:off x="1455077" y="2541838"/>
            <a:ext cx="979500" cy="361500"/>
          </a:xfrm>
          <a:prstGeom prst="homePlate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nl" sz="1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Inzicht</a:t>
            </a:r>
            <a:endParaRPr/>
          </a:p>
        </p:txBody>
      </p:sp>
      <p:sp>
        <p:nvSpPr>
          <p:cNvPr id="410" name="Google Shape;410;p82"/>
          <p:cNvSpPr/>
          <p:nvPr/>
        </p:nvSpPr>
        <p:spPr>
          <a:xfrm>
            <a:off x="2354000" y="2541838"/>
            <a:ext cx="9795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Kleine klussen</a:t>
            </a:r>
            <a:endParaRPr/>
          </a:p>
        </p:txBody>
      </p:sp>
      <p:sp>
        <p:nvSpPr>
          <p:cNvPr id="411" name="Google Shape;411;p82"/>
          <p:cNvSpPr/>
          <p:nvPr/>
        </p:nvSpPr>
        <p:spPr>
          <a:xfrm>
            <a:off x="5125350" y="2541850"/>
            <a:ext cx="1059000" cy="3615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Schets- ontwerp</a:t>
            </a:r>
            <a:endParaRPr/>
          </a:p>
        </p:txBody>
      </p:sp>
      <p:sp>
        <p:nvSpPr>
          <p:cNvPr id="412" name="Google Shape;412;p82"/>
          <p:cNvSpPr/>
          <p:nvPr/>
        </p:nvSpPr>
        <p:spPr>
          <a:xfrm>
            <a:off x="6067650" y="2541850"/>
            <a:ext cx="9795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Offerte</a:t>
            </a:r>
            <a:endParaRPr/>
          </a:p>
        </p:txBody>
      </p:sp>
      <p:sp>
        <p:nvSpPr>
          <p:cNvPr id="413" name="Google Shape;413;p82"/>
          <p:cNvSpPr/>
          <p:nvPr/>
        </p:nvSpPr>
        <p:spPr>
          <a:xfrm>
            <a:off x="7930050" y="2541850"/>
            <a:ext cx="10590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Realisatie</a:t>
            </a:r>
            <a:endParaRPr/>
          </a:p>
        </p:txBody>
      </p:sp>
      <p:sp>
        <p:nvSpPr>
          <p:cNvPr id="414" name="Google Shape;414;p82"/>
          <p:cNvSpPr/>
          <p:nvPr/>
        </p:nvSpPr>
        <p:spPr>
          <a:xfrm>
            <a:off x="6924025" y="2541838"/>
            <a:ext cx="1115400" cy="3615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Definitief ontwerp</a:t>
            </a:r>
            <a:endParaRPr/>
          </a:p>
        </p:txBody>
      </p:sp>
      <p:sp>
        <p:nvSpPr>
          <p:cNvPr id="415" name="Google Shape;415;p82"/>
          <p:cNvSpPr/>
          <p:nvPr/>
        </p:nvSpPr>
        <p:spPr>
          <a:xfrm flipH="1">
            <a:off x="276191" y="2245738"/>
            <a:ext cx="1115400" cy="953700"/>
          </a:xfrm>
          <a:prstGeom prst="ellipse">
            <a:avLst/>
          </a:prstGeom>
          <a:solidFill>
            <a:srgbClr val="00425C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nl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Ik wil (weer) wat</a:t>
            </a:r>
            <a:endParaRPr b="1" sz="1200"/>
          </a:p>
        </p:txBody>
      </p:sp>
      <p:sp>
        <p:nvSpPr>
          <p:cNvPr id="416" name="Google Shape;416;p82"/>
          <p:cNvSpPr txBox="1"/>
          <p:nvPr>
            <p:ph type="title"/>
          </p:nvPr>
        </p:nvSpPr>
        <p:spPr>
          <a:xfrm>
            <a:off x="319625" y="246025"/>
            <a:ext cx="650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1660"/>
              <a:t>Het verduurzamingsproces</a:t>
            </a:r>
            <a:endParaRPr sz="1660"/>
          </a:p>
        </p:txBody>
      </p:sp>
      <p:sp>
        <p:nvSpPr>
          <p:cNvPr id="417" name="Google Shape;417;p82"/>
          <p:cNvSpPr/>
          <p:nvPr/>
        </p:nvSpPr>
        <p:spPr>
          <a:xfrm>
            <a:off x="2814400" y="2245750"/>
            <a:ext cx="1931100" cy="953700"/>
          </a:xfrm>
          <a:prstGeom prst="chevron">
            <a:avLst>
              <a:gd fmla="val 50000" name="adj"/>
            </a:avLst>
          </a:prstGeom>
          <a:solidFill>
            <a:srgbClr val="0097A7"/>
          </a:solidFill>
          <a:ln cap="flat" cmpd="sng" w="12700">
            <a:solidFill>
              <a:srgbClr val="0097A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Plan</a:t>
            </a:r>
            <a:endParaRPr b="1" sz="2000"/>
          </a:p>
        </p:txBody>
      </p:sp>
      <p:sp>
        <p:nvSpPr>
          <p:cNvPr id="418" name="Google Shape;418;p82"/>
          <p:cNvSpPr/>
          <p:nvPr/>
        </p:nvSpPr>
        <p:spPr>
          <a:xfrm>
            <a:off x="4074326" y="2541847"/>
            <a:ext cx="1173000" cy="361500"/>
          </a:xfrm>
          <a:prstGeom prst="chevron">
            <a:avLst>
              <a:gd fmla="val 50000" name="adj"/>
            </a:avLst>
          </a:prstGeom>
          <a:solidFill>
            <a:srgbClr val="00435C"/>
          </a:solidFill>
          <a:ln cap="flat" cmpd="sng" w="12700">
            <a:solidFill>
              <a:srgbClr val="00435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Vraag-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specificatie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82"/>
          <p:cNvSpPr/>
          <p:nvPr/>
        </p:nvSpPr>
        <p:spPr>
          <a:xfrm rot="10800000">
            <a:off x="398725" y="3085050"/>
            <a:ext cx="7827600" cy="1005000"/>
          </a:xfrm>
          <a:prstGeom prst="uturnArrow">
            <a:avLst>
              <a:gd fmla="val 25000" name="adj1"/>
              <a:gd fmla="val 25000" name="adj2"/>
              <a:gd fmla="val 25000" name="adj3"/>
              <a:gd fmla="val 43750" name="adj4"/>
              <a:gd fmla="val 75000" name="adj5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82"/>
          <p:cNvSpPr/>
          <p:nvPr/>
        </p:nvSpPr>
        <p:spPr>
          <a:xfrm rot="10800000">
            <a:off x="635100" y="3084925"/>
            <a:ext cx="7859700" cy="1436100"/>
          </a:xfrm>
          <a:prstGeom prst="uturnArrow">
            <a:avLst>
              <a:gd fmla="val 19518" name="adj1"/>
              <a:gd fmla="val 18267" name="adj2"/>
              <a:gd fmla="val 23997" name="adj3"/>
              <a:gd fmla="val 43750" name="adj4"/>
              <a:gd fmla="val 80687" name="adj5"/>
            </a:avLst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82"/>
          <p:cNvSpPr/>
          <p:nvPr/>
        </p:nvSpPr>
        <p:spPr>
          <a:xfrm rot="10800000">
            <a:off x="917675" y="3084850"/>
            <a:ext cx="7827600" cy="1885500"/>
          </a:xfrm>
          <a:prstGeom prst="uturnArrow">
            <a:avLst>
              <a:gd fmla="val 13727" name="adj1"/>
              <a:gd fmla="val 14076" name="adj2"/>
              <a:gd fmla="val 25000" name="adj3"/>
              <a:gd fmla="val 43750" name="adj4"/>
              <a:gd fmla="val 85408" name="adj5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82"/>
          <p:cNvSpPr/>
          <p:nvPr/>
        </p:nvSpPr>
        <p:spPr>
          <a:xfrm>
            <a:off x="4244975" y="4521025"/>
            <a:ext cx="1173000" cy="61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500">
                <a:latin typeface="Overpass"/>
                <a:ea typeface="Overpass"/>
                <a:cs typeface="Overpass"/>
                <a:sym typeface="Overpass"/>
              </a:rPr>
              <a:t>Ervaren</a:t>
            </a:r>
            <a:endParaRPr sz="15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2947"/>
            <a:ext cx="9144001" cy="4957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84"/>
          <p:cNvSpPr txBox="1"/>
          <p:nvPr>
            <p:ph type="title"/>
          </p:nvPr>
        </p:nvSpPr>
        <p:spPr>
          <a:xfrm>
            <a:off x="311700" y="367450"/>
            <a:ext cx="2808000" cy="47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Plannen maken</a:t>
            </a:r>
            <a:endParaRPr/>
          </a:p>
        </p:txBody>
      </p:sp>
      <p:sp>
        <p:nvSpPr>
          <p:cNvPr id="433" name="Google Shape;433;p84"/>
          <p:cNvSpPr txBox="1"/>
          <p:nvPr>
            <p:ph idx="1" type="body"/>
          </p:nvPr>
        </p:nvSpPr>
        <p:spPr>
          <a:xfrm>
            <a:off x="311700" y="982050"/>
            <a:ext cx="44829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zien dat mensen </a:t>
            </a:r>
            <a:r>
              <a:rPr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verstrikt raken in de complexiteit</a:t>
            </a: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spijt krijgen van de </a:t>
            </a:r>
            <a:r>
              <a:rPr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 eenvoudige benadering en daardoor belangrijke zaken</a:t>
            </a: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vergeten.</a:t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0" lang="nl" sz="215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⬅️ 🤷🏾‍♀️🤷‍♂️ ➡️</a:t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1467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5"/>
              <a:buFont typeface="Helvetica Neue"/>
              <a:buChar char="❖"/>
            </a:pP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Er is een veelheid aan zaken waar je rekening mee moet houden.</a:t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1467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5"/>
              <a:buFont typeface="Helvetica Neue"/>
              <a:buChar char="❖"/>
            </a:pP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Fouten in het werk zijn heel erg duur en/of kosten veel tijd.</a:t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1467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5"/>
              <a:buFont typeface="Helvetica Neue"/>
              <a:buChar char="❖"/>
            </a:pPr>
            <a:r>
              <a:rPr b="0"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Maar het goede nieuws is: </a:t>
            </a:r>
            <a:r>
              <a:rPr lang="nl" sz="130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 papier fouten maken is gratis.</a:t>
            </a:r>
            <a:endParaRPr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None/>
            </a:pPr>
            <a:r>
              <a:t/>
            </a:r>
            <a:endParaRPr b="0" sz="130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None/>
            </a:pPr>
            <a:r>
              <a:t/>
            </a:r>
            <a:endParaRPr b="0" sz="215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4" name="Google Shape;43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2875" y="982050"/>
            <a:ext cx="2864200" cy="286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85"/>
          <p:cNvSpPr txBox="1"/>
          <p:nvPr>
            <p:ph type="title"/>
          </p:nvPr>
        </p:nvSpPr>
        <p:spPr>
          <a:xfrm>
            <a:off x="311700" y="367450"/>
            <a:ext cx="2808000" cy="47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Plannen maken</a:t>
            </a:r>
            <a:endParaRPr/>
          </a:p>
        </p:txBody>
      </p:sp>
      <p:pic>
        <p:nvPicPr>
          <p:cNvPr id="440" name="Google Shape;440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013" y="1705799"/>
            <a:ext cx="1955702" cy="111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6288" y="1705800"/>
            <a:ext cx="1980601" cy="111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33587" y="1705798"/>
            <a:ext cx="2041400" cy="1148275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85"/>
          <p:cNvSpPr txBox="1"/>
          <p:nvPr/>
        </p:nvSpPr>
        <p:spPr>
          <a:xfrm>
            <a:off x="924713" y="2945100"/>
            <a:ext cx="1644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000">
                <a:latin typeface="Overpass"/>
                <a:ea typeface="Overpass"/>
                <a:cs typeface="Overpass"/>
                <a:sym typeface="Overpass"/>
              </a:rPr>
              <a:t>Samenhang</a:t>
            </a:r>
            <a:endParaRPr sz="20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444" name="Google Shape;444;p85"/>
          <p:cNvSpPr txBox="1"/>
          <p:nvPr/>
        </p:nvSpPr>
        <p:spPr>
          <a:xfrm>
            <a:off x="3796288" y="2945088"/>
            <a:ext cx="1644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000">
                <a:latin typeface="Overpass"/>
                <a:ea typeface="Overpass"/>
                <a:cs typeface="Overpass"/>
                <a:sym typeface="Overpass"/>
              </a:rPr>
              <a:t>Bundeling</a:t>
            </a:r>
            <a:endParaRPr sz="20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445" name="Google Shape;445;p85"/>
          <p:cNvSpPr txBox="1"/>
          <p:nvPr/>
        </p:nvSpPr>
        <p:spPr>
          <a:xfrm>
            <a:off x="6493163" y="2945088"/>
            <a:ext cx="1644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2000">
                <a:latin typeface="Overpass"/>
                <a:ea typeface="Overpass"/>
                <a:cs typeface="Overpass"/>
                <a:sym typeface="Overpass"/>
              </a:rPr>
              <a:t>Volgorde</a:t>
            </a:r>
            <a:endParaRPr sz="20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86"/>
          <p:cNvSpPr txBox="1"/>
          <p:nvPr>
            <p:ph type="ctrTitle"/>
          </p:nvPr>
        </p:nvSpPr>
        <p:spPr>
          <a:xfrm>
            <a:off x="311700" y="744575"/>
            <a:ext cx="8520600" cy="378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900"/>
              <a:t>3. Voorbeeld Plan </a:t>
            </a:r>
            <a:endParaRPr sz="4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4900"/>
          </a:p>
        </p:txBody>
      </p:sp>
      <p:sp>
        <p:nvSpPr>
          <p:cNvPr id="451" name="Google Shape;451;p86"/>
          <p:cNvSpPr txBox="1"/>
          <p:nvPr/>
        </p:nvSpPr>
        <p:spPr>
          <a:xfrm>
            <a:off x="3845700" y="3462225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2" name="Google Shape;452;p86"/>
          <p:cNvSpPr/>
          <p:nvPr/>
        </p:nvSpPr>
        <p:spPr>
          <a:xfrm>
            <a:off x="114475" y="4436050"/>
            <a:ext cx="8843400" cy="658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86"/>
          <p:cNvSpPr txBox="1"/>
          <p:nvPr/>
        </p:nvSpPr>
        <p:spPr>
          <a:xfrm>
            <a:off x="1669625" y="3050600"/>
            <a:ext cx="6064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rPr>
              <a:t>&lt;HERKENBARE CASUS LOKALE CONTEXT&gt;</a:t>
            </a:r>
            <a:endParaRPr sz="1800">
              <a:solidFill>
                <a:srgbClr val="51BDC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87"/>
          <p:cNvSpPr txBox="1"/>
          <p:nvPr>
            <p:ph type="ctrTitle"/>
          </p:nvPr>
        </p:nvSpPr>
        <p:spPr>
          <a:xfrm>
            <a:off x="311700" y="744575"/>
            <a:ext cx="8520600" cy="378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900"/>
              <a:t>4</a:t>
            </a:r>
            <a:r>
              <a:rPr lang="nl" sz="4900"/>
              <a:t>. Uitleg Workshop</a:t>
            </a:r>
            <a:endParaRPr sz="4900"/>
          </a:p>
        </p:txBody>
      </p:sp>
      <p:sp>
        <p:nvSpPr>
          <p:cNvPr id="459" name="Google Shape;459;p87"/>
          <p:cNvSpPr txBox="1"/>
          <p:nvPr/>
        </p:nvSpPr>
        <p:spPr>
          <a:xfrm>
            <a:off x="3845700" y="3462225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0" name="Google Shape;460;p87"/>
          <p:cNvSpPr/>
          <p:nvPr/>
        </p:nvSpPr>
        <p:spPr>
          <a:xfrm>
            <a:off x="114475" y="4436050"/>
            <a:ext cx="8843400" cy="658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88"/>
          <p:cNvSpPr txBox="1"/>
          <p:nvPr>
            <p:ph type="title"/>
          </p:nvPr>
        </p:nvSpPr>
        <p:spPr>
          <a:xfrm>
            <a:off x="319625" y="246025"/>
            <a:ext cx="650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We verdelen u zo in twee groepen</a:t>
            </a:r>
            <a:endParaRPr sz="1660"/>
          </a:p>
        </p:txBody>
      </p:sp>
      <p:sp>
        <p:nvSpPr>
          <p:cNvPr id="466" name="Google Shape;466;p88"/>
          <p:cNvSpPr txBox="1"/>
          <p:nvPr/>
        </p:nvSpPr>
        <p:spPr>
          <a:xfrm>
            <a:off x="1138650" y="1460850"/>
            <a:ext cx="2709000" cy="25965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Groep 1: </a:t>
            </a:r>
            <a:b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b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BEGELEIDER 1</a:t>
            </a:r>
            <a:endParaRPr b="1" sz="1300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br>
              <a:rPr lang="nl"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Oriëntatie </a:t>
            </a:r>
            <a:b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en begin</a:t>
            </a:r>
            <a:b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b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900" u="sng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Blijft hier</a:t>
            </a:r>
            <a:endParaRPr sz="1900" u="sng">
              <a:solidFill>
                <a:srgbClr val="595959"/>
              </a:solidFill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sp>
        <p:nvSpPr>
          <p:cNvPr id="467" name="Google Shape;467;p88"/>
          <p:cNvSpPr txBox="1"/>
          <p:nvPr/>
        </p:nvSpPr>
        <p:spPr>
          <a:xfrm>
            <a:off x="4905175" y="1460850"/>
            <a:ext cx="2709000" cy="25965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Groep 2: </a:t>
            </a:r>
            <a:b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b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1" lang="nl" sz="13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BEGELEIDER 2</a:t>
            </a:r>
            <a:endParaRPr b="1" sz="1300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nl"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nl" sz="1900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Al begonnen met een plan</a:t>
            </a:r>
            <a:endParaRPr b="1" sz="1900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nl" sz="1900" u="sng">
                <a:solidFill>
                  <a:srgbClr val="595959"/>
                </a:solidFill>
                <a:latin typeface="Overpass"/>
                <a:ea typeface="Overpass"/>
                <a:cs typeface="Overpass"/>
                <a:sym typeface="Overpass"/>
              </a:rPr>
              <a:t>Naar de andere zaal</a:t>
            </a:r>
            <a:endParaRPr b="1" sz="1900" u="sng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89"/>
          <p:cNvSpPr txBox="1"/>
          <p:nvPr>
            <p:ph type="title"/>
          </p:nvPr>
        </p:nvSpPr>
        <p:spPr>
          <a:xfrm>
            <a:off x="319625" y="246025"/>
            <a:ext cx="83061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U krijgt een set kaarten en een werkboek</a:t>
            </a:r>
            <a:endParaRPr sz="1660"/>
          </a:p>
        </p:txBody>
      </p:sp>
      <p:pic>
        <p:nvPicPr>
          <p:cNvPr id="473" name="Google Shape;473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0950" y="1176900"/>
            <a:ext cx="2474549" cy="34095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74" name="Google Shape;474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768" y="1878731"/>
            <a:ext cx="4069627" cy="2211651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72"/>
          <p:cNvSpPr txBox="1"/>
          <p:nvPr/>
        </p:nvSpPr>
        <p:spPr>
          <a:xfrm>
            <a:off x="7764725" y="4638850"/>
            <a:ext cx="11274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15" name="Google Shape;315;p72"/>
          <p:cNvPicPr preferRelativeResize="0"/>
          <p:nvPr/>
        </p:nvPicPr>
        <p:blipFill rotWithShape="1">
          <a:blip r:embed="rId3">
            <a:alphaModFix/>
          </a:blip>
          <a:srcRect b="0" l="2105" r="14008" t="0"/>
          <a:stretch/>
        </p:blipFill>
        <p:spPr>
          <a:xfrm>
            <a:off x="0" y="0"/>
            <a:ext cx="9144001" cy="319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72"/>
          <p:cNvSpPr/>
          <p:nvPr/>
        </p:nvSpPr>
        <p:spPr>
          <a:xfrm>
            <a:off x="0" y="150"/>
            <a:ext cx="9144000" cy="3197700"/>
          </a:xfrm>
          <a:prstGeom prst="rect">
            <a:avLst/>
          </a:prstGeom>
          <a:solidFill>
            <a:srgbClr val="FFFFFF">
              <a:alpha val="323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72"/>
          <p:cNvSpPr txBox="1"/>
          <p:nvPr/>
        </p:nvSpPr>
        <p:spPr>
          <a:xfrm>
            <a:off x="2910150" y="4177150"/>
            <a:ext cx="3255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>
                <a:solidFill>
                  <a:srgbClr val="51BDC3"/>
                </a:solidFill>
                <a:latin typeface="Open Sans"/>
                <a:ea typeface="Open Sans"/>
                <a:cs typeface="Open Sans"/>
                <a:sym typeface="Open Sans"/>
              </a:rPr>
              <a:t>&lt;namen begeleiders avond&gt;</a:t>
            </a:r>
            <a:endParaRPr sz="1800">
              <a:solidFill>
                <a:srgbClr val="51BDC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90"/>
          <p:cNvSpPr txBox="1"/>
          <p:nvPr>
            <p:ph type="title"/>
          </p:nvPr>
        </p:nvSpPr>
        <p:spPr>
          <a:xfrm>
            <a:off x="311700" y="350175"/>
            <a:ext cx="35913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Begin met het tijdpad</a:t>
            </a:r>
            <a:endParaRPr/>
          </a:p>
        </p:txBody>
      </p:sp>
      <p:sp>
        <p:nvSpPr>
          <p:cNvPr id="480" name="Google Shape;480;p90"/>
          <p:cNvSpPr txBox="1"/>
          <p:nvPr>
            <p:ph idx="1" type="body"/>
          </p:nvPr>
        </p:nvSpPr>
        <p:spPr>
          <a:xfrm>
            <a:off x="311700" y="1389600"/>
            <a:ext cx="34491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nl"/>
              <a:t>Leg de tijd-kaartjes voor je op tafel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nl"/>
              <a:t>(want uiteindelijk gaat het om het bepalen van jouw volgende stap)</a:t>
            </a:r>
            <a:endParaRPr/>
          </a:p>
        </p:txBody>
      </p:sp>
      <p:pic>
        <p:nvPicPr>
          <p:cNvPr id="481" name="Google Shape;481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6750" y="1835300"/>
            <a:ext cx="5023600" cy="129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91"/>
          <p:cNvSpPr txBox="1"/>
          <p:nvPr>
            <p:ph type="title"/>
          </p:nvPr>
        </p:nvSpPr>
        <p:spPr>
          <a:xfrm>
            <a:off x="311700" y="57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1920"/>
              <a:t>M</a:t>
            </a:r>
            <a:r>
              <a:rPr lang="nl" sz="1920"/>
              <a:t>isschien heb je wel een concrete aanleiding voor een plan?</a:t>
            </a:r>
            <a:endParaRPr sz="1920"/>
          </a:p>
        </p:txBody>
      </p:sp>
      <p:pic>
        <p:nvPicPr>
          <p:cNvPr id="487" name="Google Shape;487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26538"/>
            <a:ext cx="8839204" cy="1890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92"/>
          <p:cNvSpPr txBox="1"/>
          <p:nvPr>
            <p:ph type="title"/>
          </p:nvPr>
        </p:nvSpPr>
        <p:spPr>
          <a:xfrm>
            <a:off x="311700" y="350175"/>
            <a:ext cx="46818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Aan de slag met de thema</a:t>
            </a:r>
            <a:r>
              <a:rPr lang="nl"/>
              <a:t>'s</a:t>
            </a:r>
            <a:endParaRPr/>
          </a:p>
        </p:txBody>
      </p:sp>
      <p:pic>
        <p:nvPicPr>
          <p:cNvPr id="493" name="Google Shape;493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4053" y="1436272"/>
            <a:ext cx="5949926" cy="323352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020"/>
              <a:t>Je kan overal beginnen, maar het thema warme jas is erg actueel</a:t>
            </a:r>
            <a:endParaRPr sz="2020"/>
          </a:p>
        </p:txBody>
      </p:sp>
      <p:pic>
        <p:nvPicPr>
          <p:cNvPr id="499" name="Google Shape;49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75" y="1388300"/>
            <a:ext cx="8839198" cy="219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94"/>
          <p:cNvSpPr txBox="1"/>
          <p:nvPr>
            <p:ph type="ctrTitle"/>
          </p:nvPr>
        </p:nvSpPr>
        <p:spPr>
          <a:xfrm>
            <a:off x="311700" y="2060600"/>
            <a:ext cx="8520600" cy="165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900"/>
              <a:t>5</a:t>
            </a:r>
            <a:r>
              <a:rPr lang="nl" sz="4900"/>
              <a:t>. Evaluatie &amp; Vervolg</a:t>
            </a:r>
            <a:endParaRPr sz="4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900"/>
          </a:p>
        </p:txBody>
      </p:sp>
      <p:sp>
        <p:nvSpPr>
          <p:cNvPr id="505" name="Google Shape;505;p94"/>
          <p:cNvSpPr/>
          <p:nvPr/>
        </p:nvSpPr>
        <p:spPr>
          <a:xfrm>
            <a:off x="114475" y="4436050"/>
            <a:ext cx="8843400" cy="658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6" name="Google Shape;506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6875" y="196679"/>
            <a:ext cx="1501618" cy="52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03283" y="196675"/>
            <a:ext cx="1254592" cy="52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9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Feedback rondje</a:t>
            </a:r>
            <a:endParaRPr/>
          </a:p>
        </p:txBody>
      </p:sp>
      <p:sp>
        <p:nvSpPr>
          <p:cNvPr id="513" name="Google Shape;513;p95"/>
          <p:cNvSpPr txBox="1"/>
          <p:nvPr>
            <p:ph idx="1" type="body"/>
          </p:nvPr>
        </p:nvSpPr>
        <p:spPr>
          <a:xfrm rot="-900065">
            <a:off x="848269" y="1333709"/>
            <a:ext cx="4195685" cy="1144178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nl" sz="3200"/>
              <a:t>Wat vond je ervan?</a:t>
            </a:r>
            <a:endParaRPr/>
          </a:p>
        </p:txBody>
      </p:sp>
      <p:sp>
        <p:nvSpPr>
          <p:cNvPr id="514" name="Google Shape;514;p95"/>
          <p:cNvSpPr txBox="1"/>
          <p:nvPr/>
        </p:nvSpPr>
        <p:spPr>
          <a:xfrm>
            <a:off x="5437750" y="1659950"/>
            <a:ext cx="300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5" name="Google Shape;515;p95"/>
          <p:cNvSpPr txBox="1"/>
          <p:nvPr/>
        </p:nvSpPr>
        <p:spPr>
          <a:xfrm rot="10800000">
            <a:off x="5895305" y="2754545"/>
            <a:ext cx="1188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7200"/>
              <a:t>👍</a:t>
            </a:r>
            <a:endParaRPr sz="7200"/>
          </a:p>
        </p:txBody>
      </p:sp>
      <p:sp>
        <p:nvSpPr>
          <p:cNvPr id="516" name="Google Shape;516;p95"/>
          <p:cNvSpPr txBox="1"/>
          <p:nvPr/>
        </p:nvSpPr>
        <p:spPr>
          <a:xfrm>
            <a:off x="6877655" y="2473295"/>
            <a:ext cx="1188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7200"/>
              <a:t>👍</a:t>
            </a:r>
            <a:endParaRPr sz="7200"/>
          </a:p>
        </p:txBody>
      </p:sp>
      <p:sp>
        <p:nvSpPr>
          <p:cNvPr id="517" name="Google Shape;517;p95"/>
          <p:cNvSpPr txBox="1"/>
          <p:nvPr>
            <p:ph idx="1" type="body"/>
          </p:nvPr>
        </p:nvSpPr>
        <p:spPr>
          <a:xfrm rot="600568">
            <a:off x="674131" y="3154290"/>
            <a:ext cx="4699937" cy="114422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nl" sz="3200"/>
              <a:t>Vervolg?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Tips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9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nl"/>
              <a:t>Gebruik de aanstaande rustige incubatietijd (neem mee op vakantie)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nl"/>
              <a:t>Speel het spel met je gezin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nl"/>
              <a:t>Speel het een paar keer en maak foto</a:t>
            </a:r>
            <a:r>
              <a:rPr lang="nl"/>
              <a:t>'s als je een versie gemaakt hebt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Als er mensen enthousiast zijn willen we dit heel graag nog een keer met jullie doen om samen verder te leren.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nl"/>
              <a:t>Tip: </a:t>
            </a:r>
            <a:r>
              <a:rPr i="1" lang="nl"/>
              <a:t>schrijf al je vragen op en neem ze mee naar de workshop na de zomer!</a:t>
            </a:r>
            <a:endParaRPr i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97"/>
          <p:cNvSpPr txBox="1"/>
          <p:nvPr>
            <p:ph idx="12" type="sldNum"/>
          </p:nvPr>
        </p:nvSpPr>
        <p:spPr>
          <a:xfrm>
            <a:off x="8624858" y="48918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  <p:sp>
        <p:nvSpPr>
          <p:cNvPr id="529" name="Google Shape;529;p97"/>
          <p:cNvSpPr txBox="1"/>
          <p:nvPr>
            <p:ph type="title"/>
          </p:nvPr>
        </p:nvSpPr>
        <p:spPr>
          <a:xfrm>
            <a:off x="729325" y="531875"/>
            <a:ext cx="8036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2000"/>
              <a:t>Bekijk de website van [….] voor meer inzicht 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97"/>
          <p:cNvSpPr txBox="1"/>
          <p:nvPr/>
        </p:nvSpPr>
        <p:spPr>
          <a:xfrm rot="-5400000">
            <a:off x="-1123675" y="2432600"/>
            <a:ext cx="294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solidFill>
                  <a:srgbClr val="000000"/>
                </a:solidFill>
                <a:latin typeface="Overpass Light"/>
                <a:ea typeface="Overpass Light"/>
                <a:cs typeface="Overpass Light"/>
                <a:sym typeface="Overpass Light"/>
              </a:rPr>
              <a:t>MEER INFORMATIE</a:t>
            </a:r>
            <a:endParaRPr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73"/>
          <p:cNvSpPr txBox="1"/>
          <p:nvPr>
            <p:ph type="title"/>
          </p:nvPr>
        </p:nvSpPr>
        <p:spPr>
          <a:xfrm>
            <a:off x="319625" y="246025"/>
            <a:ext cx="650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Het programma van vanavond</a:t>
            </a:r>
            <a:endParaRPr sz="1660"/>
          </a:p>
        </p:txBody>
      </p:sp>
      <p:sp>
        <p:nvSpPr>
          <p:cNvPr id="323" name="Google Shape;323;p73"/>
          <p:cNvSpPr txBox="1"/>
          <p:nvPr>
            <p:ph idx="1" type="body"/>
          </p:nvPr>
        </p:nvSpPr>
        <p:spPr>
          <a:xfrm>
            <a:off x="319625" y="1080025"/>
            <a:ext cx="3889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Inleiding (5 min) 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Over plannen maken (5 min) 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Voorbeeldwoning (5 min)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Uitleg workshop (5 min) 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Workshop &amp; Vragen (60 min) 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0" lang="nl" sz="1600">
                <a:solidFill>
                  <a:schemeClr val="dk1"/>
                </a:solidFill>
              </a:rPr>
              <a:t>Evaluatie &amp; Vervolg (10 min) </a:t>
            </a:r>
            <a:endParaRPr b="0" sz="1600">
              <a:solidFill>
                <a:schemeClr val="dk1"/>
              </a:solidFill>
            </a:endParaRPr>
          </a:p>
        </p:txBody>
      </p:sp>
      <p:pic>
        <p:nvPicPr>
          <p:cNvPr id="324" name="Google Shape;324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5100" y="1128725"/>
            <a:ext cx="4189900" cy="279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74"/>
          <p:cNvSpPr/>
          <p:nvPr/>
        </p:nvSpPr>
        <p:spPr>
          <a:xfrm>
            <a:off x="-11550" y="1082600"/>
            <a:ext cx="9167100" cy="39963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74"/>
          <p:cNvSpPr txBox="1"/>
          <p:nvPr>
            <p:ph idx="1" type="body"/>
          </p:nvPr>
        </p:nvSpPr>
        <p:spPr>
          <a:xfrm>
            <a:off x="707000" y="1534200"/>
            <a:ext cx="4928400" cy="27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nl" sz="1400">
                <a:solidFill>
                  <a:srgbClr val="595959"/>
                </a:solidFill>
              </a:rPr>
              <a:t>Heeft u meer </a:t>
            </a:r>
            <a:r>
              <a:rPr lang="nl" sz="1400">
                <a:solidFill>
                  <a:srgbClr val="595959"/>
                </a:solidFill>
              </a:rPr>
              <a:t>begrip van de samenhang</a:t>
            </a:r>
            <a:r>
              <a:rPr b="0" lang="nl" sz="1400">
                <a:solidFill>
                  <a:srgbClr val="595959"/>
                </a:solidFill>
              </a:rPr>
              <a:t> tussen maatregelen</a:t>
            </a:r>
            <a:endParaRPr b="0" sz="1400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400">
              <a:solidFill>
                <a:srgbClr val="595959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nl" sz="1400">
                <a:solidFill>
                  <a:srgbClr val="595959"/>
                </a:solidFill>
              </a:rPr>
              <a:t>Weet u wat er bij andere bewoners speelt en</a:t>
            </a:r>
            <a:r>
              <a:rPr lang="nl" sz="1400">
                <a:solidFill>
                  <a:srgbClr val="595959"/>
                </a:solidFill>
              </a:rPr>
              <a:t> zijn ervaringen uitgewisseld</a:t>
            </a:r>
            <a:endParaRPr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nl" sz="1400">
                <a:solidFill>
                  <a:srgbClr val="595959"/>
                </a:solidFill>
              </a:rPr>
              <a:t>Heeft u een (eerste)</a:t>
            </a:r>
            <a:r>
              <a:rPr lang="nl" sz="1400">
                <a:solidFill>
                  <a:srgbClr val="595959"/>
                </a:solidFill>
              </a:rPr>
              <a:t> plan voor uw woning</a:t>
            </a:r>
            <a:r>
              <a:rPr b="0" lang="nl" sz="1400">
                <a:solidFill>
                  <a:srgbClr val="595959"/>
                </a:solidFill>
              </a:rPr>
              <a:t>! </a:t>
            </a:r>
            <a:endParaRPr b="0"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00">
              <a:latin typeface="Overpass Light"/>
              <a:ea typeface="Overpass Light"/>
              <a:cs typeface="Overpass Light"/>
              <a:sym typeface="Overpass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t/>
            </a:r>
            <a:endParaRPr sz="1300">
              <a:latin typeface="Overpass Light"/>
              <a:ea typeface="Overpass Light"/>
              <a:cs typeface="Overpass Light"/>
              <a:sym typeface="Overpass Light"/>
            </a:endParaRPr>
          </a:p>
        </p:txBody>
      </p:sp>
      <p:pic>
        <p:nvPicPr>
          <p:cNvPr id="331" name="Google Shape;331;p74"/>
          <p:cNvPicPr preferRelativeResize="0"/>
          <p:nvPr/>
        </p:nvPicPr>
        <p:blipFill rotWithShape="1">
          <a:blip r:embed="rId3">
            <a:alphaModFix/>
          </a:blip>
          <a:srcRect b="-3368" l="8086" r="8287" t="25207"/>
          <a:stretch/>
        </p:blipFill>
        <p:spPr>
          <a:xfrm rot="-5400000">
            <a:off x="4720888" y="549863"/>
            <a:ext cx="5078900" cy="3979175"/>
          </a:xfrm>
          <a:prstGeom prst="flowChartManualInput">
            <a:avLst/>
          </a:prstGeom>
          <a:noFill/>
          <a:ln>
            <a:noFill/>
          </a:ln>
        </p:spPr>
      </p:pic>
      <p:sp>
        <p:nvSpPr>
          <p:cNvPr id="332" name="Google Shape;332;p74"/>
          <p:cNvSpPr/>
          <p:nvPr/>
        </p:nvSpPr>
        <p:spPr>
          <a:xfrm>
            <a:off x="-10050" y="5056975"/>
            <a:ext cx="9164100" cy="134700"/>
          </a:xfrm>
          <a:prstGeom prst="rect">
            <a:avLst/>
          </a:prstGeom>
          <a:solidFill>
            <a:srgbClr val="FC86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74"/>
          <p:cNvSpPr txBox="1"/>
          <p:nvPr>
            <p:ph type="title"/>
          </p:nvPr>
        </p:nvSpPr>
        <p:spPr>
          <a:xfrm>
            <a:off x="311700" y="445025"/>
            <a:ext cx="8520600" cy="3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nl" sz="2800">
                <a:solidFill>
                  <a:srgbClr val="00435C"/>
                </a:solidFill>
                <a:latin typeface="Open Sans"/>
                <a:ea typeface="Open Sans"/>
                <a:cs typeface="Open Sans"/>
                <a:sym typeface="Open Sans"/>
              </a:rPr>
              <a:t>Na vanavond…</a:t>
            </a:r>
            <a:endParaRPr sz="2800">
              <a:solidFill>
                <a:srgbClr val="00435C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4" name="Google Shape;334;p74"/>
          <p:cNvPicPr preferRelativeResize="0"/>
          <p:nvPr/>
        </p:nvPicPr>
        <p:blipFill rotWithShape="1">
          <a:blip r:embed="rId4">
            <a:alphaModFix/>
          </a:blip>
          <a:srcRect b="0" l="74917" r="0" t="0"/>
          <a:stretch/>
        </p:blipFill>
        <p:spPr>
          <a:xfrm>
            <a:off x="52850" y="1395203"/>
            <a:ext cx="474600" cy="250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847" y="1655675"/>
            <a:ext cx="3781278" cy="2747979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75"/>
          <p:cNvSpPr txBox="1"/>
          <p:nvPr>
            <p:ph type="title"/>
          </p:nvPr>
        </p:nvSpPr>
        <p:spPr>
          <a:xfrm>
            <a:off x="236175" y="519125"/>
            <a:ext cx="8630100" cy="4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Waarom een workshop plannen maken?</a:t>
            </a:r>
            <a:r>
              <a:rPr lang="nl" sz="1660"/>
              <a:t> </a:t>
            </a:r>
            <a:endParaRPr sz="1660"/>
          </a:p>
        </p:txBody>
      </p:sp>
      <p:sp>
        <p:nvSpPr>
          <p:cNvPr id="341" name="Google Shape;341;p75"/>
          <p:cNvSpPr txBox="1"/>
          <p:nvPr>
            <p:ph idx="1" type="body"/>
          </p:nvPr>
        </p:nvSpPr>
        <p:spPr>
          <a:xfrm>
            <a:off x="236175" y="660025"/>
            <a:ext cx="4740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0" sz="1600"/>
          </a:p>
        </p:txBody>
      </p:sp>
      <p:pic>
        <p:nvPicPr>
          <p:cNvPr id="342" name="Google Shape;342;p75"/>
          <p:cNvPicPr preferRelativeResize="0"/>
          <p:nvPr/>
        </p:nvPicPr>
        <p:blipFill rotWithShape="1">
          <a:blip r:embed="rId4">
            <a:alphaModFix/>
          </a:blip>
          <a:srcRect b="0" l="0" r="30196" t="0"/>
          <a:stretch/>
        </p:blipFill>
        <p:spPr>
          <a:xfrm>
            <a:off x="2136475" y="2411000"/>
            <a:ext cx="2666250" cy="2195176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75"/>
          <p:cNvSpPr txBox="1"/>
          <p:nvPr>
            <p:ph idx="1" type="body"/>
          </p:nvPr>
        </p:nvSpPr>
        <p:spPr>
          <a:xfrm>
            <a:off x="322838" y="1048075"/>
            <a:ext cx="3889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nl" sz="1600">
                <a:solidFill>
                  <a:schemeClr val="dk1"/>
                </a:solidFill>
              </a:rPr>
              <a:t>Informatie is er genoeg… 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344" name="Google Shape;344;p75"/>
          <p:cNvSpPr txBox="1"/>
          <p:nvPr>
            <p:ph idx="1" type="body"/>
          </p:nvPr>
        </p:nvSpPr>
        <p:spPr>
          <a:xfrm>
            <a:off x="4976463" y="1048075"/>
            <a:ext cx="3889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nl" sz="1600">
                <a:solidFill>
                  <a:schemeClr val="dk1"/>
                </a:solidFill>
              </a:rPr>
              <a:t>… maar hulp bij een plan is schaars</a:t>
            </a:r>
            <a:endParaRPr sz="1600">
              <a:solidFill>
                <a:schemeClr val="dk1"/>
              </a:solidFill>
            </a:endParaRPr>
          </a:p>
        </p:txBody>
      </p:sp>
      <p:pic>
        <p:nvPicPr>
          <p:cNvPr id="345" name="Google Shape;345;p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4825" y="2025826"/>
            <a:ext cx="3631450" cy="20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6"/>
          <p:cNvSpPr txBox="1"/>
          <p:nvPr>
            <p:ph type="title"/>
          </p:nvPr>
        </p:nvSpPr>
        <p:spPr>
          <a:xfrm>
            <a:off x="236175" y="519125"/>
            <a:ext cx="8630100" cy="4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Vanavond is</a:t>
            </a:r>
            <a:r>
              <a:rPr lang="nl" sz="2800"/>
              <a:t> een experiment! </a:t>
            </a:r>
            <a:r>
              <a:rPr lang="nl" sz="1660"/>
              <a:t> </a:t>
            </a:r>
            <a:endParaRPr sz="1660"/>
          </a:p>
        </p:txBody>
      </p:sp>
      <p:sp>
        <p:nvSpPr>
          <p:cNvPr id="351" name="Google Shape;351;p76"/>
          <p:cNvSpPr txBox="1"/>
          <p:nvPr>
            <p:ph idx="1" type="body"/>
          </p:nvPr>
        </p:nvSpPr>
        <p:spPr>
          <a:xfrm>
            <a:off x="236175" y="660025"/>
            <a:ext cx="4740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0" sz="1600"/>
          </a:p>
        </p:txBody>
      </p:sp>
      <p:sp>
        <p:nvSpPr>
          <p:cNvPr id="352" name="Google Shape;352;p76"/>
          <p:cNvSpPr txBox="1"/>
          <p:nvPr/>
        </p:nvSpPr>
        <p:spPr>
          <a:xfrm>
            <a:off x="236175" y="1110068"/>
            <a:ext cx="8394000" cy="3791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050" lIns="19050" spcFirstLastPara="1" rIns="19050" wrap="square" tIns="1905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l" sz="20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Een workshop plannen maken</a:t>
            </a:r>
            <a:endParaRPr b="1" sz="20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Vandaag:	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600"/>
              <a:buFont typeface="Calibri"/>
              <a:buChar char="●"/>
            </a:pPr>
            <a:r>
              <a:rPr b="1"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Oefenen met de vorm ‘workshop’</a:t>
            </a: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 voor het maken van een plan!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Later (nader te bepalen):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600"/>
              <a:buFont typeface="Calibri"/>
              <a:buChar char="●"/>
            </a:pP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Aan de slag met aanvullende vragen en huidige onderzoeksvragen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600"/>
              <a:buFont typeface="Calibri"/>
              <a:buChar char="●"/>
            </a:pP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Meer mensen informeren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435C"/>
              </a:buClr>
              <a:buSzPts val="1600"/>
              <a:buFont typeface="Calibri"/>
              <a:buChar char="●"/>
            </a:pPr>
            <a:r>
              <a:rPr lang="nl" sz="1600">
                <a:solidFill>
                  <a:srgbClr val="00435C"/>
                </a:solidFill>
                <a:latin typeface="Calibri"/>
                <a:ea typeface="Calibri"/>
                <a:cs typeface="Calibri"/>
                <a:sym typeface="Calibri"/>
              </a:rPr>
              <a:t>En wie weet (ook samen) een terugkomsessie in september</a:t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435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76"/>
          <p:cNvSpPr/>
          <p:nvPr/>
        </p:nvSpPr>
        <p:spPr>
          <a:xfrm>
            <a:off x="6149050" y="1826150"/>
            <a:ext cx="1275300" cy="2235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51BDC3"/>
          </a:solidFill>
          <a:ln cap="flat" cmpd="sng" w="9525">
            <a:solidFill>
              <a:srgbClr val="00435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77"/>
          <p:cNvSpPr txBox="1"/>
          <p:nvPr>
            <p:ph type="title"/>
          </p:nvPr>
        </p:nvSpPr>
        <p:spPr>
          <a:xfrm>
            <a:off x="236175" y="519125"/>
            <a:ext cx="8525700" cy="4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nl" sz="2800"/>
              <a:t>Wat je kunt verwachten van de workshop</a:t>
            </a:r>
            <a:endParaRPr sz="1660"/>
          </a:p>
        </p:txBody>
      </p:sp>
      <p:sp>
        <p:nvSpPr>
          <p:cNvPr id="359" name="Google Shape;359;p77"/>
          <p:cNvSpPr txBox="1"/>
          <p:nvPr>
            <p:ph idx="1" type="body"/>
          </p:nvPr>
        </p:nvSpPr>
        <p:spPr>
          <a:xfrm>
            <a:off x="289425" y="852375"/>
            <a:ext cx="4740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lang="nl" sz="1600">
                <a:solidFill>
                  <a:schemeClr val="dk1"/>
                </a:solidFill>
              </a:rPr>
              <a:t>Twee groepen maken</a:t>
            </a:r>
            <a:endParaRPr b="0" sz="1600">
              <a:solidFill>
                <a:schemeClr val="dk1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</a:pPr>
            <a:r>
              <a:rPr b="0" lang="nl" sz="1600">
                <a:solidFill>
                  <a:schemeClr val="dk1"/>
                </a:solidFill>
              </a:rPr>
              <a:t>Groep 1 </a:t>
            </a:r>
            <a:endParaRPr b="0" sz="1600">
              <a:solidFill>
                <a:schemeClr val="dk1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</a:pPr>
            <a:r>
              <a:rPr b="0" lang="nl" sz="1600">
                <a:solidFill>
                  <a:schemeClr val="dk1"/>
                </a:solidFill>
              </a:rPr>
              <a:t>Groep 2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lang="nl" sz="1600">
                <a:solidFill>
                  <a:schemeClr val="dk1"/>
                </a:solidFill>
              </a:rPr>
              <a:t>Wat vond je ervan?</a:t>
            </a:r>
            <a:endParaRPr b="0"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b="0" lang="nl" sz="1600">
                <a:solidFill>
                  <a:schemeClr val="dk1"/>
                </a:solidFill>
              </a:rPr>
              <a:t>Vervolg?</a:t>
            </a:r>
            <a:endParaRPr b="0"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0" lang="nl" sz="1600">
                <a:solidFill>
                  <a:schemeClr val="dk1"/>
                </a:solidFill>
              </a:rPr>
              <a:t>Naar huis!</a:t>
            </a:r>
            <a:endParaRPr b="0" sz="1600">
              <a:solidFill>
                <a:schemeClr val="dk1"/>
              </a:solidFill>
            </a:endParaRPr>
          </a:p>
        </p:txBody>
      </p:sp>
      <p:pic>
        <p:nvPicPr>
          <p:cNvPr id="360" name="Google Shape;360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0575" y="1015525"/>
            <a:ext cx="2591676" cy="357092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7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4900"/>
              <a:t>2. Over plannen maken</a:t>
            </a:r>
            <a:endParaRPr sz="4900"/>
          </a:p>
        </p:txBody>
      </p:sp>
      <p:sp>
        <p:nvSpPr>
          <p:cNvPr id="366" name="Google Shape;366;p78"/>
          <p:cNvSpPr txBox="1"/>
          <p:nvPr/>
        </p:nvSpPr>
        <p:spPr>
          <a:xfrm>
            <a:off x="3845700" y="3462225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7" name="Google Shape;367;p78"/>
          <p:cNvSpPr/>
          <p:nvPr/>
        </p:nvSpPr>
        <p:spPr>
          <a:xfrm>
            <a:off x="114475" y="4436050"/>
            <a:ext cx="8843400" cy="658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8" name="Google Shape;368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6875" y="196679"/>
            <a:ext cx="1501618" cy="52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03283" y="196675"/>
            <a:ext cx="1254592" cy="52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79"/>
          <p:cNvSpPr txBox="1"/>
          <p:nvPr>
            <p:ph type="title"/>
          </p:nvPr>
        </p:nvSpPr>
        <p:spPr>
          <a:xfrm>
            <a:off x="311700" y="469800"/>
            <a:ext cx="5570700" cy="52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nl" sz="21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Over</a:t>
            </a:r>
            <a:r>
              <a:rPr lang="nl" sz="2100">
                <a:solidFill>
                  <a:srgbClr val="51BDC3"/>
                </a:solidFill>
                <a:latin typeface="Overpass"/>
                <a:ea typeface="Overpass"/>
                <a:cs typeface="Overpass"/>
                <a:sym typeface="Overpass"/>
              </a:rPr>
              <a:t> </a:t>
            </a:r>
            <a:r>
              <a:rPr b="0" lang="nl" sz="2100">
                <a:solidFill>
                  <a:srgbClr val="FF0000"/>
                </a:solidFill>
                <a:latin typeface="Overpass"/>
                <a:ea typeface="Overpass"/>
                <a:cs typeface="Overpass"/>
                <a:sym typeface="Overpass"/>
              </a:rPr>
              <a:t>k</a:t>
            </a:r>
            <a:r>
              <a:rPr lang="nl" sz="2100">
                <a:solidFill>
                  <a:srgbClr val="FFD966"/>
                </a:solidFill>
                <a:latin typeface="Overpass"/>
                <a:ea typeface="Overpass"/>
                <a:cs typeface="Overpass"/>
                <a:sym typeface="Overpass"/>
              </a:rPr>
              <a:t>l</a:t>
            </a:r>
            <a:r>
              <a:rPr lang="nl" sz="2100">
                <a:solidFill>
                  <a:srgbClr val="93C47D"/>
                </a:solidFill>
                <a:latin typeface="Overpass"/>
                <a:ea typeface="Overpass"/>
                <a:cs typeface="Overpass"/>
                <a:sym typeface="Overpass"/>
              </a:rPr>
              <a:t>e</a:t>
            </a:r>
            <a:r>
              <a:rPr lang="nl" sz="2100">
                <a:solidFill>
                  <a:srgbClr val="6D9EEB"/>
                </a:solidFill>
                <a:latin typeface="Overpass"/>
                <a:ea typeface="Overpass"/>
                <a:cs typeface="Overpass"/>
                <a:sym typeface="Overpass"/>
              </a:rPr>
              <a:t>u</a:t>
            </a:r>
            <a:r>
              <a:rPr lang="nl" sz="2100">
                <a:solidFill>
                  <a:srgbClr val="9900FF"/>
                </a:solidFill>
                <a:latin typeface="Overpass"/>
                <a:ea typeface="Overpass"/>
                <a:cs typeface="Overpass"/>
                <a:sym typeface="Overpass"/>
              </a:rPr>
              <a:t>r</a:t>
            </a:r>
            <a:r>
              <a:rPr lang="nl" sz="2100">
                <a:solidFill>
                  <a:srgbClr val="51BDC3"/>
                </a:solidFill>
                <a:latin typeface="Overpass"/>
                <a:ea typeface="Overpass"/>
                <a:cs typeface="Overpass"/>
                <a:sym typeface="Overpass"/>
              </a:rPr>
              <a:t> </a:t>
            </a:r>
            <a:r>
              <a:rPr lang="nl" sz="21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bekennen : de basisoplossing</a:t>
            </a:r>
            <a:endParaRPr sz="2100">
              <a:solidFill>
                <a:schemeClr val="dk1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375" name="Google Shape;375;p79"/>
          <p:cNvSpPr txBox="1"/>
          <p:nvPr>
            <p:ph idx="1" type="body"/>
          </p:nvPr>
        </p:nvSpPr>
        <p:spPr>
          <a:xfrm>
            <a:off x="311700" y="1259850"/>
            <a:ext cx="3309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Elke woning is comfortabel, duurzaam en </a:t>
            </a: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efficiënt</a:t>
            </a: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te verwarmen als je …</a:t>
            </a:r>
            <a:endParaRPr b="0"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rgbClr val="0097A7"/>
              </a:buClr>
              <a:buSzPts val="1200"/>
              <a:buFont typeface="Overpass"/>
              <a:buAutoNum type="arabicPeriod"/>
            </a:pPr>
            <a:r>
              <a:rPr lang="nl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e</a:t>
            </a:r>
            <a:r>
              <a:rPr lang="nl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fficiënt</a:t>
            </a:r>
            <a:r>
              <a:rPr lang="nl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 ventileert</a:t>
            </a:r>
            <a:endParaRPr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200"/>
              <a:buFont typeface="Overpass"/>
              <a:buAutoNum type="arabicPeriod"/>
            </a:pPr>
            <a:r>
              <a:rPr lang="nl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een redelijke winterjas met goede rits hebt (isoleren en kieren dichten)</a:t>
            </a:r>
            <a:endParaRPr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97A7"/>
              </a:buClr>
              <a:buSzPts val="1200"/>
              <a:buFont typeface="Overpass"/>
              <a:buAutoNum type="arabicPeriod"/>
            </a:pPr>
            <a:r>
              <a:rPr lang="nl">
                <a:solidFill>
                  <a:srgbClr val="0097A7"/>
                </a:solidFill>
                <a:latin typeface="Overpass"/>
                <a:ea typeface="Overpass"/>
                <a:cs typeface="Overpass"/>
                <a:sym typeface="Overpass"/>
              </a:rPr>
              <a:t>voldoende warmteafgifte (zoals radiatoren, vloerverwarming e.d.) </a:t>
            </a:r>
            <a:endParaRPr>
              <a:solidFill>
                <a:srgbClr val="0097A7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De woning is dan </a:t>
            </a: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"2050-ready" en kan verwarmd worden met (bijvoorbeeld een kleine </a:t>
            </a: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efficiënte</a:t>
            </a:r>
            <a:r>
              <a:rPr b="0" lang="nl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 warmtepomp)</a:t>
            </a:r>
            <a:endParaRPr b="0">
              <a:solidFill>
                <a:schemeClr val="dk1"/>
              </a:solidFill>
            </a:endParaRPr>
          </a:p>
        </p:txBody>
      </p:sp>
      <p:pic>
        <p:nvPicPr>
          <p:cNvPr id="376" name="Google Shape;376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7225" y="1389600"/>
            <a:ext cx="4954527" cy="281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